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99_A2D5C82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98" r:id="rId3"/>
    <p:sldId id="258" r:id="rId4"/>
    <p:sldId id="300" r:id="rId5"/>
    <p:sldId id="260" r:id="rId6"/>
    <p:sldId id="934" r:id="rId7"/>
    <p:sldId id="935" r:id="rId8"/>
    <p:sldId id="261" r:id="rId9"/>
    <p:sldId id="265" r:id="rId10"/>
    <p:sldId id="942" r:id="rId11"/>
    <p:sldId id="941" r:id="rId12"/>
    <p:sldId id="264" r:id="rId13"/>
    <p:sldId id="266" r:id="rId14"/>
    <p:sldId id="267" r:id="rId15"/>
    <p:sldId id="268" r:id="rId16"/>
    <p:sldId id="269" r:id="rId17"/>
    <p:sldId id="1876" r:id="rId18"/>
    <p:sldId id="1865" r:id="rId19"/>
    <p:sldId id="1879" r:id="rId20"/>
    <p:sldId id="951" r:id="rId21"/>
    <p:sldId id="1880" r:id="rId22"/>
    <p:sldId id="1914" r:id="rId23"/>
    <p:sldId id="277" r:id="rId24"/>
    <p:sldId id="454" r:id="rId25"/>
    <p:sldId id="1890" r:id="rId26"/>
    <p:sldId id="1891" r:id="rId27"/>
    <p:sldId id="1909" r:id="rId28"/>
    <p:sldId id="1921" r:id="rId29"/>
    <p:sldId id="1910" r:id="rId30"/>
    <p:sldId id="464" r:id="rId31"/>
    <p:sldId id="1817" r:id="rId32"/>
    <p:sldId id="938" r:id="rId33"/>
    <p:sldId id="1818" r:id="rId34"/>
    <p:sldId id="1815" r:id="rId35"/>
    <p:sldId id="280" r:id="rId36"/>
    <p:sldId id="2078" r:id="rId37"/>
    <p:sldId id="281" r:id="rId38"/>
    <p:sldId id="282" r:id="rId39"/>
    <p:sldId id="2079" r:id="rId40"/>
    <p:sldId id="2080" r:id="rId41"/>
    <p:sldId id="2084" r:id="rId42"/>
    <p:sldId id="2081" r:id="rId43"/>
    <p:sldId id="284" r:id="rId44"/>
    <p:sldId id="2085" r:id="rId45"/>
    <p:sldId id="287" r:id="rId46"/>
    <p:sldId id="2086" r:id="rId47"/>
    <p:sldId id="2087" r:id="rId48"/>
    <p:sldId id="2088" r:id="rId49"/>
    <p:sldId id="2089" r:id="rId50"/>
    <p:sldId id="2090" r:id="rId51"/>
    <p:sldId id="2091" r:id="rId52"/>
    <p:sldId id="286" r:id="rId53"/>
    <p:sldId id="1952" r:id="rId54"/>
    <p:sldId id="1948" r:id="rId55"/>
    <p:sldId id="1949" r:id="rId56"/>
    <p:sldId id="1954" r:id="rId57"/>
    <p:sldId id="1945" r:id="rId58"/>
    <p:sldId id="288" r:id="rId59"/>
    <p:sldId id="289" r:id="rId60"/>
    <p:sldId id="299" r:id="rId61"/>
    <p:sldId id="290" r:id="rId62"/>
    <p:sldId id="2094" r:id="rId63"/>
    <p:sldId id="2092" r:id="rId64"/>
    <p:sldId id="291" r:id="rId65"/>
    <p:sldId id="292" r:id="rId66"/>
    <p:sldId id="293" r:id="rId67"/>
    <p:sldId id="294" r:id="rId68"/>
    <p:sldId id="295" r:id="rId69"/>
    <p:sldId id="2093" r:id="rId70"/>
    <p:sldId id="296" r:id="rId71"/>
    <p:sldId id="29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05F59E5-B381-A244-A1F9-3C335690B9E8}">
          <p14:sldIdLst>
            <p14:sldId id="256"/>
          </p14:sldIdLst>
        </p14:section>
        <p14:section name="Abstract" id="{666350E1-B512-D84F-BAA3-DC14C5FF78E2}">
          <p14:sldIdLst>
            <p14:sldId id="298"/>
          </p14:sldIdLst>
        </p14:section>
        <p14:section name="Introduction" id="{980C010A-0AC0-564D-A9FE-8C75EDA9E5C6}">
          <p14:sldIdLst>
            <p14:sldId id="258"/>
            <p14:sldId id="300"/>
            <p14:sldId id="260"/>
            <p14:sldId id="934"/>
            <p14:sldId id="935"/>
            <p14:sldId id="261"/>
            <p14:sldId id="265"/>
            <p14:sldId id="942"/>
            <p14:sldId id="941"/>
            <p14:sldId id="264"/>
            <p14:sldId id="266"/>
            <p14:sldId id="267"/>
            <p14:sldId id="268"/>
            <p14:sldId id="269"/>
          </p14:sldIdLst>
        </p14:section>
        <p14:section name="UQ (JQSRT)" id="{02CE3A75-8725-2945-87B7-B5BCB004B1FA}">
          <p14:sldIdLst>
            <p14:sldId id="1876"/>
            <p14:sldId id="1865"/>
            <p14:sldId id="1879"/>
            <p14:sldId id="951"/>
            <p14:sldId id="1880"/>
            <p14:sldId id="1914"/>
            <p14:sldId id="277"/>
            <p14:sldId id="454"/>
            <p14:sldId id="1890"/>
            <p14:sldId id="1891"/>
            <p14:sldId id="1909"/>
            <p14:sldId id="1921"/>
            <p14:sldId id="1910"/>
            <p14:sldId id="464"/>
            <p14:sldId id="1817"/>
            <p14:sldId id="938"/>
            <p14:sldId id="1818"/>
            <p14:sldId id="1815"/>
            <p14:sldId id="280"/>
          </p14:sldIdLst>
        </p14:section>
        <p14:section name="GSA (MC23 and JCP)" id="{4E1109AF-885E-AA48-A718-C0E2CF0094D9}">
          <p14:sldIdLst>
            <p14:sldId id="2078"/>
            <p14:sldId id="281"/>
            <p14:sldId id="282"/>
            <p14:sldId id="2079"/>
            <p14:sldId id="2080"/>
            <p14:sldId id="2084"/>
            <p14:sldId id="2081"/>
            <p14:sldId id="284"/>
            <p14:sldId id="2085"/>
            <p14:sldId id="287"/>
            <p14:sldId id="2086"/>
            <p14:sldId id="2087"/>
            <p14:sldId id="2088"/>
            <p14:sldId id="2089"/>
            <p14:sldId id="2090"/>
            <p14:sldId id="2091"/>
            <p14:sldId id="286"/>
            <p14:sldId id="1952"/>
            <p14:sldId id="1948"/>
            <p14:sldId id="1949"/>
            <p14:sldId id="1954"/>
            <p14:sldId id="1945"/>
            <p14:sldId id="288"/>
          </p14:sldIdLst>
        </p14:section>
        <p14:section name="C5G7 (MC25)" id="{CA588E0D-EEA6-FB4D-AF98-19949646D325}">
          <p14:sldIdLst>
            <p14:sldId id="289"/>
            <p14:sldId id="299"/>
            <p14:sldId id="290"/>
            <p14:sldId id="2094"/>
            <p14:sldId id="2092"/>
            <p14:sldId id="291"/>
          </p14:sldIdLst>
        </p14:section>
        <p14:section name="Conclusions" id="{9209399D-93F0-AA43-A916-23826DFCF189}">
          <p14:sldIdLst>
            <p14:sldId id="292"/>
            <p14:sldId id="293"/>
            <p14:sldId id="294"/>
            <p14:sldId id="295"/>
            <p14:sldId id="2093"/>
          </p14:sldIdLst>
        </p14:section>
        <p14:section name="Appendix" id="{BABA206E-2832-3843-AD06-676F744A7370}">
          <p14:sldIdLst>
            <p14:sldId id="296"/>
            <p14:sldId id="29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C6E15D-8861-6EE9-A985-1B55B9C31C3A}" name="Clements, Kayla" initials="CK" userId="S::clemekay@oregonstate.edu::7ca85fbc-4e46-46a8-bf51-c5f3a57f01f5" providerId="AD"/>
  <p188:author id="{9A95AED9-F252-BCC3-9E24-D42F10E02008}" name="Clements, Kayla Beth" initials="CKB" userId="S::kbcleme@sandia.gov::b3d360f2-e199-4ba7-9e6f-f9f16699dc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A487"/>
    <a:srgbClr val="C5836B"/>
    <a:srgbClr val="7EEAF0"/>
    <a:srgbClr val="AE1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75A18-4AB7-4A22-A9EC-3B6453660806}" v="3" dt="2021-09-09T16:29:49.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50" autoAdjust="0"/>
    <p:restoredTop sz="96419"/>
  </p:normalViewPr>
  <p:slideViewPr>
    <p:cSldViewPr snapToGrid="0">
      <p:cViewPr>
        <p:scale>
          <a:sx n="89" d="100"/>
          <a:sy n="89" d="100"/>
        </p:scale>
        <p:origin x="1272" y="1096"/>
      </p:cViewPr>
      <p:guideLst/>
    </p:cSldViewPr>
  </p:slideViewPr>
  <p:notesTextViewPr>
    <p:cViewPr>
      <p:scale>
        <a:sx n="114" d="100"/>
        <a:sy n="114"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modernComment_799_A2D5C824.xml><?xml version="1.0" encoding="utf-8"?>
<p188:cmLst xmlns:a="http://schemas.openxmlformats.org/drawingml/2006/main" xmlns:r="http://schemas.openxmlformats.org/officeDocument/2006/relationships" xmlns:p188="http://schemas.microsoft.com/office/powerpoint/2018/8/main">
  <p188:cm id="{FCE41719-FAB8-3842-A14A-879F88628899}" authorId="{9A95AED9-F252-BCC3-9E24-D42F10E02008}" created="2023-08-08T20:54:30.626">
    <pc:sldMkLst xmlns:pc="http://schemas.microsoft.com/office/powerpoint/2013/main/command">
      <pc:docMk/>
      <pc:sldMk cId="2731919396" sldId="1945"/>
    </pc:sldMkLst>
    <p188:txBody>
      <a:bodyPr/>
      <a:lstStyle/>
      <a:p>
        <a:r>
          <a:rPr lang="en-US"/>
          <a:t>Carry plot colors through to this table, introduce shape/line differences as alternative to red/green.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3DFAF-06DC-43B1-BBC9-0429973D07E9}"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CBC21-0F44-41F4-8EF4-24A9392FA7DB}" type="slidenum">
              <a:rPr lang="en-US" smtClean="0"/>
              <a:t>‹#›</a:t>
            </a:fld>
            <a:endParaRPr lang="en-US"/>
          </a:p>
        </p:txBody>
      </p:sp>
    </p:spTree>
    <p:extLst>
      <p:ext uri="{BB962C8B-B14F-4D97-AF65-F5344CB8AC3E}">
        <p14:creationId xmlns:p14="http://schemas.microsoft.com/office/powerpoint/2010/main" val="287618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Reminders from TP:</a:t>
            </a:r>
          </a:p>
          <a:p>
            <a:pPr marL="171450" indent="-171450" algn="l">
              <a:buFontTx/>
              <a:buChar char="-"/>
            </a:pPr>
            <a:r>
              <a:rPr lang="en-US" sz="1600" b="0" i="0" dirty="0">
                <a:solidFill>
                  <a:srgbClr val="1D1C1D"/>
                </a:solidFill>
                <a:effectLst/>
                <a:latin typeface="Slack-Lato"/>
              </a:rPr>
              <a:t>As you think about your slides, I recommend illustrating concepts with simple examples, if possible, and skipping details of derivations.</a:t>
            </a:r>
          </a:p>
          <a:p>
            <a:pPr algn="l"/>
            <a:r>
              <a:rPr lang="en-US" sz="1600" b="0" i="0" dirty="0">
                <a:solidFill>
                  <a:srgbClr val="1D1C1D"/>
                </a:solidFill>
                <a:effectLst/>
                <a:latin typeface="Slack-Lato"/>
              </a:rPr>
              <a:t>Being able to convince your committee that what you plan to do is a) new, and b) needed is an important part of the proposal/presentation. </a:t>
            </a:r>
            <a:r>
              <a:rPr lang="en-US" sz="2400" b="0" i="0" dirty="0">
                <a:solidFill>
                  <a:srgbClr val="1D1C1D"/>
                </a:solidFill>
                <a:effectLst/>
                <a:latin typeface="Slack-Lato"/>
              </a:rPr>
              <a:t>I typically want to see some evidence when I am being persuaded, and that’s where familiarity with previous research is important.</a:t>
            </a:r>
          </a:p>
        </p:txBody>
      </p:sp>
      <p:sp>
        <p:nvSpPr>
          <p:cNvPr id="4" name="Slide Number Placeholder 3"/>
          <p:cNvSpPr>
            <a:spLocks noGrp="1"/>
          </p:cNvSpPr>
          <p:nvPr>
            <p:ph type="sldNum" sz="quarter" idx="5"/>
          </p:nvPr>
        </p:nvSpPr>
        <p:spPr/>
        <p:txBody>
          <a:bodyPr/>
          <a:lstStyle/>
          <a:p>
            <a:fld id="{3B4CBC21-0F44-41F4-8EF4-24A9392FA7DB}" type="slidenum">
              <a:rPr lang="en-US" smtClean="0"/>
              <a:t>1</a:t>
            </a:fld>
            <a:endParaRPr lang="en-US"/>
          </a:p>
        </p:txBody>
      </p:sp>
    </p:spTree>
    <p:extLst>
      <p:ext uri="{BB962C8B-B14F-4D97-AF65-F5344CB8AC3E}">
        <p14:creationId xmlns:p14="http://schemas.microsoft.com/office/powerpoint/2010/main" val="2473592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25</a:t>
            </a:fld>
            <a:endParaRPr lang="en-US"/>
          </a:p>
        </p:txBody>
      </p:sp>
    </p:spTree>
    <p:extLst>
      <p:ext uri="{BB962C8B-B14F-4D97-AF65-F5344CB8AC3E}">
        <p14:creationId xmlns:p14="http://schemas.microsoft.com/office/powerpoint/2010/main" val="356248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26</a:t>
            </a:fld>
            <a:endParaRPr lang="en-US"/>
          </a:p>
        </p:txBody>
      </p:sp>
    </p:spTree>
    <p:extLst>
      <p:ext uri="{BB962C8B-B14F-4D97-AF65-F5344CB8AC3E}">
        <p14:creationId xmlns:p14="http://schemas.microsoft.com/office/powerpoint/2010/main" val="3139424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2939560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33</a:t>
            </a:fld>
            <a:endParaRPr lang="en-US"/>
          </a:p>
        </p:txBody>
      </p:sp>
    </p:spTree>
    <p:extLst>
      <p:ext uri="{BB962C8B-B14F-4D97-AF65-F5344CB8AC3E}">
        <p14:creationId xmlns:p14="http://schemas.microsoft.com/office/powerpoint/2010/main" val="158219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Estimator is unbiased, </a:t>
            </a:r>
            <a:r>
              <a:rPr lang="en-US" dirty="0" err="1"/>
              <a:t>ie</a:t>
            </a:r>
            <a:r>
              <a:rPr lang="en-US" dirty="0"/>
              <a:t> we converge to the mean with no biasing error introduced</a:t>
            </a:r>
          </a:p>
          <a:p>
            <a:pPr marL="171450" indent="-171450">
              <a:buFontTx/>
              <a:buChar char="-"/>
            </a:pPr>
            <a:r>
              <a:rPr lang="en-US" dirty="0"/>
              <a:t>For a given total estimator cost, like 2000 total histories, there’s various combinations of </a:t>
            </a:r>
            <a:r>
              <a:rPr lang="en-US" dirty="0" err="1"/>
              <a:t>Nxi</a:t>
            </a:r>
            <a:r>
              <a:rPr lang="en-US" dirty="0"/>
              <a:t> and Neta possible</a:t>
            </a:r>
          </a:p>
          <a:p>
            <a:pPr marL="171450" indent="-171450">
              <a:buFontTx/>
              <a:buChar char="-"/>
            </a:pPr>
            <a:r>
              <a:rPr lang="en-US" dirty="0"/>
              <a:t>Goal: minimized variance of S^2, aka deviation from mean</a:t>
            </a:r>
          </a:p>
        </p:txBody>
      </p:sp>
      <p:sp>
        <p:nvSpPr>
          <p:cNvPr id="4" name="Slide Number Placeholder 3"/>
          <p:cNvSpPr>
            <a:spLocks noGrp="1"/>
          </p:cNvSpPr>
          <p:nvPr>
            <p:ph type="sldNum" sz="quarter" idx="5"/>
          </p:nvPr>
        </p:nvSpPr>
        <p:spPr/>
        <p:txBody>
          <a:bodyPr/>
          <a:lstStyle/>
          <a:p>
            <a:fld id="{A2430F75-B5EC-044F-A636-30352D0A1350}" type="slidenum">
              <a:rPr lang="en-US" smtClean="0"/>
              <a:t>34</a:t>
            </a:fld>
            <a:endParaRPr lang="en-US"/>
          </a:p>
        </p:txBody>
      </p:sp>
    </p:spTree>
    <p:extLst>
      <p:ext uri="{BB962C8B-B14F-4D97-AF65-F5344CB8AC3E}">
        <p14:creationId xmlns:p14="http://schemas.microsoft.com/office/powerpoint/2010/main" val="885173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/ftp/</a:t>
            </a:r>
            <a:r>
              <a:rPr lang="en-US" dirty="0" err="1"/>
              <a:t>arxiv</a:t>
            </a:r>
            <a:r>
              <a:rPr lang="en-US" dirty="0"/>
              <a:t>/papers/2203/2203.00639.pdf</a:t>
            </a:r>
          </a:p>
          <a:p>
            <a:r>
              <a:rPr lang="en-US" dirty="0" err="1"/>
              <a:t>S_i</a:t>
            </a:r>
            <a:r>
              <a:rPr lang="en-US" dirty="0"/>
              <a:t> = </a:t>
            </a:r>
          </a:p>
          <a:p>
            <a:r>
              <a:rPr lang="en-US" dirty="0"/>
              <a:t>“Fractional reduction in V[Q] which would be obtained on average if </a:t>
            </a:r>
            <a:r>
              <a:rPr lang="en-US" dirty="0" err="1"/>
              <a:t>xi_i</a:t>
            </a:r>
            <a:r>
              <a:rPr lang="en-US" dirty="0"/>
              <a:t> could be fixed.”</a:t>
            </a:r>
          </a:p>
          <a:p>
            <a:r>
              <a:rPr lang="en-US" dirty="0"/>
              <a:t>“Fraction of variance that would remain on average if one received perfect information on all other factors”</a:t>
            </a:r>
          </a:p>
        </p:txBody>
      </p:sp>
      <p:sp>
        <p:nvSpPr>
          <p:cNvPr id="4" name="Slide Number Placeholder 3"/>
          <p:cNvSpPr>
            <a:spLocks noGrp="1"/>
          </p:cNvSpPr>
          <p:nvPr>
            <p:ph type="sldNum" sz="quarter" idx="5"/>
          </p:nvPr>
        </p:nvSpPr>
        <p:spPr/>
        <p:txBody>
          <a:bodyPr/>
          <a:lstStyle/>
          <a:p>
            <a:fld id="{E21A7267-269F-4D26-9F96-B6358A06B982}" type="slidenum">
              <a:rPr lang="en-US" smtClean="0"/>
              <a:pPr/>
              <a:t>36</a:t>
            </a:fld>
            <a:endParaRPr lang="en-US"/>
          </a:p>
        </p:txBody>
      </p:sp>
    </p:spTree>
    <p:extLst>
      <p:ext uri="{BB962C8B-B14F-4D97-AF65-F5344CB8AC3E}">
        <p14:creationId xmlns:p14="http://schemas.microsoft.com/office/powerpoint/2010/main" val="292065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speaking of monte </a:t>
            </a:r>
            <a:r>
              <a:rPr lang="en-US" dirty="0" err="1"/>
              <a:t>carlo</a:t>
            </a:r>
            <a:r>
              <a:rPr lang="en-US" dirty="0"/>
              <a:t>, pivot to MC rad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 very simple rad transport system with some particles streaming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palmer said, deterministic solve continuous across entire phase 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MC treats physical system as statistical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nuclear data for probability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look at transport algorithm as sampling approach, sampling distributions to tally particle behavior, avg </a:t>
            </a:r>
            <a:r>
              <a:rPr lang="en-US" dirty="0" err="1"/>
              <a:t>QoI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variance function of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introduce some stochasticity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want to perform UQ to understand effect, sampling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however, we know any variance at the end is a result of the solver AND the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novelty of method is ability to deconvolve w/ tallies that already exist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Pivoting a little bit here, we’ll look at some background for Monte Carlo radiation transport that is I’m sure redundant for many of you. Monte Carlo transport can be used to solve for a </a:t>
            </a:r>
            <a:r>
              <a:rPr lang="en-US" dirty="0" err="1"/>
              <a:t>QoI</a:t>
            </a:r>
            <a:r>
              <a:rPr lang="en-US" dirty="0"/>
              <a:t> as an alternate to deterministic methods, which would explicitly solve a system like this and, for example, get a solution of flux across the entire phase space. </a:t>
            </a:r>
            <a:r>
              <a:rPr lang="en-US" dirty="0">
                <a:effectLst/>
              </a:rPr>
              <a:t>Instead, MC methods treat the physical system as a statistical process, using nuclear data to construct probability distributions that describe the various ways particles could behave in the system. Individual particles are simulated and their behavior, like colliding with other particles, exiting the system, etc., is recorded in tallies based on what information the user might want. The central limit theorem can then be applied to extrapolate the tallied behavior of the simulated particles to the average behavior of all particles in the system, with some associated uncertainty based on the number of particles simulated.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can also be thought of as a sampling approach – you run a certain number of histories and end up with a tally response for each, and you can calculate the mean and variance of your response. The variance you would see here would be a function of the method itself, where increasing the number of histories would decrease the variance. </a:t>
            </a:r>
            <a:endParaRPr lang="en-US" dirty="0"/>
          </a:p>
          <a:p>
            <a:endParaRPr lang="en-US" dirty="0"/>
          </a:p>
          <a:p>
            <a:r>
              <a:rPr lang="en-US" dirty="0"/>
              <a:t>What if we introduce some stochasticity to our monte </a:t>
            </a:r>
            <a:r>
              <a:rPr lang="en-US" dirty="0" err="1"/>
              <a:t>carlo</a:t>
            </a:r>
            <a:r>
              <a:rPr lang="en-US" dirty="0"/>
              <a:t> problem, for example some uncertainty in the total cross section? *click* We can perform UQ to understand the uncertainty of this parameter propagates throughout the solution by following a sampling UQ approach, which might look something like this *click* where we’ve nested the monte </a:t>
            </a:r>
            <a:r>
              <a:rPr lang="en-US" dirty="0" err="1"/>
              <a:t>carlo</a:t>
            </a:r>
            <a:r>
              <a:rPr lang="en-US" dirty="0"/>
              <a:t> transport solver into the monte </a:t>
            </a:r>
            <a:r>
              <a:rPr lang="en-US" dirty="0" err="1"/>
              <a:t>carlo</a:t>
            </a:r>
            <a:r>
              <a:rPr lang="en-US" dirty="0"/>
              <a:t> for UQ. Ideally, the UQ analysis that we perform for the variance would give the variance of our solution as a function of a UQ parameter. However, we know our </a:t>
            </a:r>
            <a:r>
              <a:rPr lang="en-US" dirty="0" err="1"/>
              <a:t>QoI</a:t>
            </a:r>
            <a:r>
              <a:rPr lang="en-US" dirty="0"/>
              <a:t> is already uncertain as a function of the solver itself; simply computing the variance of our realizations would give over-estimate the variance in a UQ sense, because the solver is adding additional stochasticity. The novelty of the method I’ll introduce now is that it’s able to deconvolve the parameter and solver uncertainties in the solution, and does so using information that a monte </a:t>
            </a:r>
            <a:r>
              <a:rPr lang="en-US" dirty="0" err="1"/>
              <a:t>carlo</a:t>
            </a:r>
            <a:r>
              <a:rPr lang="en-US" dirty="0"/>
              <a:t> transport solver would already tally. </a:t>
            </a:r>
          </a:p>
          <a:p>
            <a:endParaRPr lang="en-US" dirty="0"/>
          </a:p>
          <a:p>
            <a:r>
              <a:rPr lang="en-US" dirty="0"/>
              <a:t>You mentioned here that Monte Carlo is an algorithm rather than a set of equations.  This is a bit contentious--some claim that Monte Carlo is nothing more than solving the equations in a different way.  Personally, I think show how Monte Carlo solves the equations, but that, really, it's an algorithm for simulating phenomena.  Nonetheless, if you make that statement, "</a:t>
            </a:r>
            <a:r>
              <a:rPr lang="en-US" dirty="0" err="1"/>
              <a:t>them's</a:t>
            </a:r>
            <a:r>
              <a:rPr lang="en-US" dirty="0"/>
              <a:t> </a:t>
            </a:r>
            <a:r>
              <a:rPr lang="en-US" dirty="0" err="1"/>
              <a:t>fighin</a:t>
            </a:r>
            <a:r>
              <a:rPr lang="en-US" dirty="0"/>
              <a:t>' words," such that I'd suggest not saying that so that you don't potentially pick a fight you don't want and distract your viewers.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28717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11</a:t>
            </a:fld>
            <a:endParaRPr lang="en-US"/>
          </a:p>
        </p:txBody>
      </p:sp>
    </p:spTree>
    <p:extLst>
      <p:ext uri="{BB962C8B-B14F-4D97-AF65-F5344CB8AC3E}">
        <p14:creationId xmlns:p14="http://schemas.microsoft.com/office/powerpoint/2010/main" val="414115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87832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129113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90207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From a UQ standpoint, goal is variance of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as a function of uncertain parameter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transmittance T = ratio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Uncertain param </a:t>
            </a:r>
            <a:r>
              <a:rPr lang="en-US" sz="1200" b="0" i="0" u="none" strike="noStrike" kern="1200" dirty="0" err="1">
                <a:solidFill>
                  <a:schemeClr val="tx1"/>
                </a:solidFill>
                <a:effectLst/>
                <a:latin typeface="+mn-lt"/>
                <a:ea typeface="+mn-ea"/>
                <a:cs typeface="+mn-cs"/>
              </a:rPr>
              <a:t>sigT</a:t>
            </a:r>
            <a:r>
              <a:rPr lang="en-US" sz="1200" b="0" i="0" u="none" strike="noStrike" kern="1200" dirty="0">
                <a:solidFill>
                  <a:schemeClr val="tx1"/>
                </a:solidFill>
                <a:effectLst/>
                <a:latin typeface="+mn-lt"/>
                <a:ea typeface="+mn-ea"/>
                <a:cs typeface="+mn-cs"/>
              </a:rPr>
              <a:t>, transmittance as function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Single code response </a:t>
            </a:r>
            <a:r>
              <a:rPr lang="en-US" sz="1200" b="0" i="0" u="none" strike="noStrike" kern="1200" dirty="0" err="1">
                <a:solidFill>
                  <a:schemeClr val="tx1"/>
                </a:solidFill>
                <a:effectLst/>
                <a:latin typeface="+mn-lt"/>
                <a:ea typeface="+mn-ea"/>
                <a:cs typeface="+mn-cs"/>
              </a:rPr>
              <a:t>func</a:t>
            </a:r>
            <a:r>
              <a:rPr lang="en-US" sz="1200" b="0" i="0" u="none" strike="noStrike" kern="1200" dirty="0">
                <a:solidFill>
                  <a:schemeClr val="tx1"/>
                </a:solidFill>
                <a:effectLst/>
                <a:latin typeface="+mn-lt"/>
                <a:ea typeface="+mn-ea"/>
                <a:cs typeface="+mn-cs"/>
              </a:rPr>
              <a:t> of xi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Also rep MC uncertainty mathematically, not a number, vector of RV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is then expectation over eta,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 which must be estimated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Look at statistics, starting with expectation *click*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Expec</a:t>
            </a:r>
            <a:r>
              <a:rPr lang="en-US" sz="1200" b="0" i="0" u="none" strike="noStrike" kern="1200" dirty="0">
                <a:solidFill>
                  <a:schemeClr val="tx1"/>
                </a:solidFill>
                <a:effectLst/>
                <a:latin typeface="+mn-lt"/>
                <a:ea typeface="+mn-ea"/>
                <a:cs typeface="+mn-cs"/>
              </a:rPr>
              <a:t> of T over UQ space, aka first moment from Eq. 2, also approx.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What else do we care about?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our goal is to obtain the variance of our quantity of interest over a number of UQ samples, and we can start by going through the statistics of our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In this case, our quantity of interest will be transmittance, the ratio of particles that leave the system once they’ve entered. We have our uncertain parameter </a:t>
            </a:r>
            <a:r>
              <a:rPr lang="en-US" sz="1200" b="0" i="0" u="none" strike="noStrike" kern="1200" dirty="0" err="1">
                <a:solidFill>
                  <a:schemeClr val="tx1"/>
                </a:solidFill>
                <a:effectLst/>
                <a:latin typeface="+mn-lt"/>
                <a:ea typeface="+mn-ea"/>
                <a:cs typeface="+mn-cs"/>
              </a:rPr>
              <a:t>Sigma_t</a:t>
            </a:r>
            <a:r>
              <a:rPr lang="en-US" sz="1200" b="0" i="0" u="none" strike="noStrike" kern="1200" dirty="0">
                <a:solidFill>
                  <a:schemeClr val="tx1"/>
                </a:solidFill>
                <a:effectLst/>
                <a:latin typeface="+mn-lt"/>
                <a:ea typeface="+mn-ea"/>
                <a:cs typeface="+mn-cs"/>
              </a:rPr>
              <a:t>, and though you wouldn’t say the transport is a ‘function of’ the total cross section, here our quantity of interest transmittance becomes a function of the stochastic total cross section, as in Eq. 6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our parameter uncertainty is xi, we can represent the monte </a:t>
            </a:r>
            <a:r>
              <a:rPr lang="en-US" sz="1200" b="0" i="0" u="none" strike="noStrike" kern="1200" dirty="0" err="1">
                <a:solidFill>
                  <a:schemeClr val="tx1"/>
                </a:solidFill>
                <a:effectLst/>
                <a:latin typeface="+mn-lt"/>
                <a:ea typeface="+mn-ea"/>
                <a:cs typeface="+mn-cs"/>
              </a:rPr>
              <a:t>carlo</a:t>
            </a:r>
            <a:r>
              <a:rPr lang="en-US" sz="1200" b="0" i="0" u="none" strike="noStrike" kern="1200" dirty="0">
                <a:solidFill>
                  <a:schemeClr val="tx1"/>
                </a:solidFill>
                <a:effectLst/>
                <a:latin typeface="+mn-lt"/>
                <a:ea typeface="+mn-ea"/>
                <a:cs typeface="+mn-cs"/>
              </a:rPr>
              <a:t> solver uncertainty using eta. Eta is not something sampled and plugged in, like xi is, but just mathematically represents the vector of random variables used to follow a particle along its ‘random walk’, and the resulting stochasticity. One UQ sample response would then actually then be the expectation over the entire eta space. We can bring back our first moment equation to find expectation, eq. 2, and this would be exact if we had an infinite number of samples. Instead, we have to settle for an approximation using a finite number ”samples” of our solver’s random behavior for one UQ sample, aka the number </a:t>
            </a:r>
            <a:r>
              <a:rPr lang="en-US" sz="1200" b="0" i="0" u="none" strike="noStrike" kern="1200" dirty="0" err="1">
                <a:solidFill>
                  <a:schemeClr val="tx1"/>
                </a:solidFill>
                <a:effectLst/>
                <a:latin typeface="+mn-lt"/>
                <a:ea typeface="+mn-ea"/>
                <a:cs typeface="+mn-cs"/>
              </a:rPr>
              <a:t>N_eta</a:t>
            </a:r>
            <a:r>
              <a:rPr lang="en-US" sz="1200" b="0" i="0" u="none" strike="noStrike" kern="1200" dirty="0">
                <a:solidFill>
                  <a:schemeClr val="tx1"/>
                </a:solidFill>
                <a:effectLst/>
                <a:latin typeface="+mn-lt"/>
                <a:ea typeface="+mn-ea"/>
                <a:cs typeface="+mn-cs"/>
              </a:rPr>
              <a:t> of histories we run per UQ sample.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first moment of the final code response, aka expectation of T, is also approximated using a finite number of UQ samples </a:t>
            </a:r>
            <a:r>
              <a:rPr lang="en-US" sz="1200" b="0" i="0" u="none" strike="noStrike" kern="1200" dirty="0" err="1">
                <a:solidFill>
                  <a:schemeClr val="tx1"/>
                </a:solidFill>
                <a:effectLst/>
                <a:latin typeface="+mn-lt"/>
                <a:ea typeface="+mn-ea"/>
                <a:cs typeface="+mn-cs"/>
              </a:rPr>
              <a:t>N_xi</a:t>
            </a:r>
            <a:r>
              <a:rPr lang="en-US" sz="1200" b="0" i="0" u="none" strike="noStrike" kern="1200" dirty="0">
                <a:solidFill>
                  <a:schemeClr val="tx1"/>
                </a:solidFill>
                <a:effectLst/>
                <a:latin typeface="+mn-lt"/>
                <a:ea typeface="+mn-ea"/>
                <a:cs typeface="+mn-cs"/>
              </a:rPr>
              <a:t>. Plugging Eq. 8 into Eq. 2 gives us Eq. 9, an approximation to the first moment of T using our code responses.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4362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21</a:t>
            </a:fld>
            <a:endParaRPr lang="en-US"/>
          </a:p>
        </p:txBody>
      </p:sp>
    </p:spTree>
    <p:extLst>
      <p:ext uri="{BB962C8B-B14F-4D97-AF65-F5344CB8AC3E}">
        <p14:creationId xmlns:p14="http://schemas.microsoft.com/office/powerpoint/2010/main" val="114490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22</a:t>
            </a:fld>
            <a:endParaRPr lang="en-US"/>
          </a:p>
        </p:txBody>
      </p:sp>
    </p:spTree>
    <p:extLst>
      <p:ext uri="{BB962C8B-B14F-4D97-AF65-F5344CB8AC3E}">
        <p14:creationId xmlns:p14="http://schemas.microsoft.com/office/powerpoint/2010/main" val="322260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78A2-FB36-46F2-B168-A33C39653CA4}"/>
              </a:ext>
            </a:extLst>
          </p:cNvPr>
          <p:cNvSpPr>
            <a:spLocks noGrp="1"/>
          </p:cNvSpPr>
          <p:nvPr>
            <p:ph type="ctrTitle" hasCustomPrompt="1"/>
          </p:nvPr>
        </p:nvSpPr>
        <p:spPr>
          <a:xfrm>
            <a:off x="300681" y="304800"/>
            <a:ext cx="11590638" cy="1625599"/>
          </a:xfrm>
          <a:solidFill>
            <a:schemeClr val="accent4"/>
          </a:solidFill>
          <a:effectLst>
            <a:outerShdw blurRad="50800" dist="114300" dir="2700000" algn="tl" rotWithShape="0">
              <a:prstClr val="black">
                <a:alpha val="40000"/>
              </a:prstClr>
            </a:outerShdw>
            <a:softEdge rad="0"/>
          </a:effectLst>
        </p:spPr>
        <p:txBody>
          <a:bodyPr tIns="274320" anchor="t" anchorCtr="0"/>
          <a:lstStyle>
            <a:lvl1pPr algn="ct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
        <p:nvSpPr>
          <p:cNvPr id="3" name="Subtitle 2">
            <a:extLst>
              <a:ext uri="{FF2B5EF4-FFF2-40B4-BE49-F238E27FC236}">
                <a16:creationId xmlns:a16="http://schemas.microsoft.com/office/drawing/2014/main" id="{00C9E545-A6BD-4536-BBFE-65E9FE740015}"/>
              </a:ext>
            </a:extLst>
          </p:cNvPr>
          <p:cNvSpPr>
            <a:spLocks noGrp="1"/>
          </p:cNvSpPr>
          <p:nvPr>
            <p:ph type="subTitle" idx="1" hasCustomPrompt="1"/>
          </p:nvPr>
        </p:nvSpPr>
        <p:spPr>
          <a:xfrm>
            <a:off x="1524000" y="1191725"/>
            <a:ext cx="9144000" cy="430887"/>
          </a:xfrm>
        </p:spPr>
        <p:txBody>
          <a:bodyPr>
            <a:noAutofit/>
          </a:bodyPr>
          <a:lstStyle>
            <a:lvl1pPr marL="0" indent="0" algn="ctr">
              <a:buNone/>
              <a:defRPr sz="260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Insert subtitle</a:t>
            </a:r>
          </a:p>
        </p:txBody>
      </p:sp>
      <p:sp>
        <p:nvSpPr>
          <p:cNvPr id="6" name="Slide Number Placeholder 5">
            <a:extLst>
              <a:ext uri="{FF2B5EF4-FFF2-40B4-BE49-F238E27FC236}">
                <a16:creationId xmlns:a16="http://schemas.microsoft.com/office/drawing/2014/main" id="{3E8196CB-6216-429D-BB7C-14107F75A75D}"/>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36942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19A1-7C50-429F-9DB9-DD723957CD3B}"/>
              </a:ext>
            </a:extLst>
          </p:cNvPr>
          <p:cNvSpPr>
            <a:spLocks noGrp="1"/>
          </p:cNvSpPr>
          <p:nvPr>
            <p:ph type="title" hasCustomPrompt="1"/>
          </p:nvPr>
        </p:nvSpPr>
        <p:spPr>
          <a:xfrm>
            <a:off x="838200" y="2002631"/>
            <a:ext cx="10515600" cy="2852737"/>
          </a:xfrm>
        </p:spPr>
        <p:txBody>
          <a:bodyPr anchor="ctr" anchorCtr="0">
            <a:normAutofit/>
          </a:bodyPr>
          <a:lstStyle>
            <a:lvl1pPr algn="ctr">
              <a:defRPr sz="6600" b="1">
                <a:latin typeface="Arial" panose="020B0604020202020204" pitchFamily="34" charset="0"/>
                <a:cs typeface="Arial" panose="020B0604020202020204" pitchFamily="34" charset="0"/>
              </a:defRPr>
            </a:lvl1pPr>
          </a:lstStyle>
          <a:p>
            <a:r>
              <a:rPr lang="en-US" dirty="0"/>
              <a:t>Insert Section Title</a:t>
            </a:r>
          </a:p>
        </p:txBody>
      </p:sp>
      <p:sp>
        <p:nvSpPr>
          <p:cNvPr id="6" name="Slide Number Placeholder 5">
            <a:extLst>
              <a:ext uri="{FF2B5EF4-FFF2-40B4-BE49-F238E27FC236}">
                <a16:creationId xmlns:a16="http://schemas.microsoft.com/office/drawing/2014/main" id="{84DD028F-DF11-4FD0-9D50-FE5B719223FA}"/>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34805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453A51-6449-4702-A542-6016DBB73DAA}"/>
              </a:ext>
            </a:extLst>
          </p:cNvPr>
          <p:cNvSpPr/>
          <p:nvPr userDrawn="1"/>
        </p:nvSpPr>
        <p:spPr>
          <a:xfrm>
            <a:off x="9982200" y="0"/>
            <a:ext cx="2209800" cy="6810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A4FBF-BCAE-478D-967E-F0E642ADD2FC}"/>
              </a:ext>
            </a:extLst>
          </p:cNvPr>
          <p:cNvSpPr>
            <a:spLocks noGrp="1"/>
          </p:cNvSpPr>
          <p:nvPr>
            <p:ph type="title" hasCustomPrompt="1"/>
          </p:nvPr>
        </p:nvSpPr>
        <p:spPr>
          <a:xfrm>
            <a:off x="0" y="0"/>
            <a:ext cx="10580915" cy="681036"/>
          </a:xfrm>
          <a:ln>
            <a:solidFill>
              <a:schemeClr val="accent2"/>
            </a:solidFill>
          </a:ln>
        </p:spPr>
        <p:txBody>
          <a:bodyPr tIns="640080" bIns="548640">
            <a:normAutofit/>
          </a:bodyPr>
          <a:lstStyle>
            <a:lvl1pPr>
              <a:defRPr sz="3600" b="1">
                <a:latin typeface="Arial" panose="020B0604020202020204" pitchFamily="34" charset="0"/>
                <a:cs typeface="Arial" panose="020B0604020202020204" pitchFamily="34" charset="0"/>
              </a:defRPr>
            </a:lvl1pPr>
          </a:lstStyle>
          <a:p>
            <a:r>
              <a:rPr lang="en-US" dirty="0"/>
              <a:t>Insert slide title</a:t>
            </a:r>
          </a:p>
        </p:txBody>
      </p:sp>
      <p:sp>
        <p:nvSpPr>
          <p:cNvPr id="3" name="Content Placeholder 2">
            <a:extLst>
              <a:ext uri="{FF2B5EF4-FFF2-40B4-BE49-F238E27FC236}">
                <a16:creationId xmlns:a16="http://schemas.microsoft.com/office/drawing/2014/main" id="{DA8B7D56-9E7F-47D3-905A-E5B7ADF18EF7}"/>
              </a:ext>
            </a:extLst>
          </p:cNvPr>
          <p:cNvSpPr>
            <a:spLocks noGrp="1"/>
          </p:cNvSpPr>
          <p:nvPr>
            <p:ph idx="1"/>
          </p:nvPr>
        </p:nvSpPr>
        <p:spPr>
          <a:xfrm>
            <a:off x="402771" y="1089212"/>
            <a:ext cx="11426372" cy="4886591"/>
          </a:xfrm>
        </p:spPr>
        <p:txBody>
          <a:bodyPr bIns="0">
            <a:noAutofit/>
          </a:bodyPr>
          <a:lstStyle>
            <a:lvl1pPr>
              <a:spcBef>
                <a:spcPts val="1350"/>
              </a:spcBef>
              <a:buClr>
                <a:schemeClr val="accent1"/>
              </a:buClr>
              <a:defRPr>
                <a:latin typeface="Arial" panose="020B0604020202020204" pitchFamily="34" charset="0"/>
                <a:cs typeface="Arial" panose="020B0604020202020204" pitchFamily="34" charset="0"/>
              </a:defRPr>
            </a:lvl1pPr>
            <a:lvl2pPr>
              <a:buClr>
                <a:schemeClr val="accent1"/>
              </a:buClr>
              <a:defRPr>
                <a:latin typeface="Arial" panose="020B0604020202020204" pitchFamily="34" charset="0"/>
                <a:cs typeface="Arial" panose="020B0604020202020204" pitchFamily="34" charset="0"/>
              </a:defRPr>
            </a:lvl2pPr>
            <a:lvl3pPr>
              <a:buClr>
                <a:schemeClr val="accent1"/>
              </a:buClr>
              <a:defRPr>
                <a:latin typeface="Arial" panose="020B0604020202020204" pitchFamily="34" charset="0"/>
                <a:cs typeface="Arial" panose="020B0604020202020204" pitchFamily="34" charset="0"/>
              </a:defRPr>
            </a:lvl3pPr>
            <a:lvl4pPr>
              <a:buClr>
                <a:schemeClr val="accent1"/>
              </a:buClr>
              <a:defRPr>
                <a:latin typeface="Arial" panose="020B0604020202020204" pitchFamily="34" charset="0"/>
                <a:cs typeface="Arial" panose="020B0604020202020204" pitchFamily="34" charset="0"/>
              </a:defRPr>
            </a:lvl4pPr>
            <a:lvl5pPr>
              <a:buClr>
                <a:schemeClr val="accent1"/>
              </a:buCl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8C19AA8-179D-4C2E-B5EC-50A1FA49B5B7}"/>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86547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itle slid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AF42BCC-F5D4-4161-A2A5-947B119B2DFB}"/>
              </a:ext>
            </a:extLst>
          </p:cNvPr>
          <p:cNvSpPr>
            <a:spLocks noGrp="1"/>
          </p:cNvSpPr>
          <p:nvPr>
            <p:ph type="sldNum" sz="quarter" idx="12"/>
          </p:nvPr>
        </p:nvSpPr>
        <p:spPr>
          <a:xfrm>
            <a:off x="8610600" y="6356351"/>
            <a:ext cx="2743200" cy="365125"/>
          </a:xfrm>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0435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14FE9A-967B-49C6-B086-BE760CAE023D}"/>
              </a:ext>
            </a:extLst>
          </p:cNvPr>
          <p:cNvSpPr>
            <a:spLocks noGrp="1"/>
          </p:cNvSpPr>
          <p:nvPr>
            <p:ph idx="1"/>
          </p:nvPr>
        </p:nvSpPr>
        <p:spPr>
          <a:xfrm>
            <a:off x="490728" y="1328928"/>
            <a:ext cx="11042478" cy="45905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895B1422-2C0C-4F59-A292-22E7A4E17A56}"/>
              </a:ext>
            </a:extLst>
          </p:cNvPr>
          <p:cNvSpPr>
            <a:spLocks noGrp="1"/>
          </p:cNvSpPr>
          <p:nvPr>
            <p:ph type="title"/>
          </p:nvPr>
        </p:nvSpPr>
        <p:spPr>
          <a:xfrm>
            <a:off x="490728" y="236873"/>
            <a:ext cx="10096500" cy="774779"/>
          </a:xfrm>
          <a:prstGeom prst="rect">
            <a:avLst/>
          </a:prstGeom>
        </p:spPr>
        <p:txBody>
          <a:bodyPr vert="horz" lIns="0" tIns="0" rIns="0" bIns="0" rtlCol="0" anchor="ctr">
            <a:normAutofit/>
          </a:bodyPr>
          <a:lstStyle/>
          <a:p>
            <a:r>
              <a:rPr lang="en-US" dirty="0"/>
              <a:t>Click to edit Master title style</a:t>
            </a:r>
          </a:p>
        </p:txBody>
      </p:sp>
      <p:sp>
        <p:nvSpPr>
          <p:cNvPr id="8" name="Slide Number Placeholder 2">
            <a:extLst>
              <a:ext uri="{FF2B5EF4-FFF2-40B4-BE49-F238E27FC236}">
                <a16:creationId xmlns:a16="http://schemas.microsoft.com/office/drawing/2014/main" id="{127EE8E4-92E4-4C46-9937-7C828EA37FDD}"/>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05190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Right_Imag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F28699-D78A-4ADA-87DF-B863411060E8}"/>
              </a:ext>
            </a:extLst>
          </p:cNvPr>
          <p:cNvSpPr>
            <a:spLocks noGrp="1"/>
          </p:cNvSpPr>
          <p:nvPr>
            <p:ph type="pic" sz="quarter" idx="14" hasCustomPrompt="1"/>
          </p:nvPr>
        </p:nvSpPr>
        <p:spPr>
          <a:xfrm>
            <a:off x="6095999" y="1409701"/>
            <a:ext cx="5600701" cy="4610100"/>
          </a:xfrm>
          <a:prstGeom prst="rect">
            <a:avLst/>
          </a:prstGeom>
          <a:noFill/>
          <a:effectLst/>
        </p:spPr>
        <p:txBody>
          <a:bodyPr wrap="square">
            <a:noAutofit/>
          </a:bodyPr>
          <a:lstStyle>
            <a:lvl1pPr algn="ctr">
              <a:buFontTx/>
              <a:buNone/>
              <a:defRPr sz="2000" b="0" i="0">
                <a:latin typeface="Open Sans" panose="020B0606030504020204" pitchFamily="34" charset="0"/>
                <a:ea typeface="Open Sans" panose="020B0606030504020204" pitchFamily="34" charset="0"/>
                <a:cs typeface="Open Sans" panose="020B0606030504020204" pitchFamily="34" charset="0"/>
              </a:defRPr>
            </a:lvl1pPr>
          </a:lstStyle>
          <a:p>
            <a:r>
              <a:rPr lang="en-ID"/>
              <a:t>Click icon to add image</a:t>
            </a:r>
          </a:p>
        </p:txBody>
      </p:sp>
      <p:sp>
        <p:nvSpPr>
          <p:cNvPr id="28" name="Title Placeholder 1">
            <a:extLst>
              <a:ext uri="{FF2B5EF4-FFF2-40B4-BE49-F238E27FC236}">
                <a16:creationId xmlns:a16="http://schemas.microsoft.com/office/drawing/2014/main" id="{730076B0-314D-5448-BF20-EAF3F014C342}"/>
              </a:ext>
            </a:extLst>
          </p:cNvPr>
          <p:cNvSpPr>
            <a:spLocks noGrp="1"/>
          </p:cNvSpPr>
          <p:nvPr>
            <p:ph type="title" hasCustomPrompt="1"/>
          </p:nvPr>
        </p:nvSpPr>
        <p:spPr>
          <a:xfrm>
            <a:off x="647700" y="266701"/>
            <a:ext cx="10082442" cy="762000"/>
          </a:xfrm>
          <a:prstGeom prst="rect">
            <a:avLst/>
          </a:prstGeom>
        </p:spPr>
        <p:txBody>
          <a:bodyPr vert="horz" lIns="91440" tIns="45720" rIns="91440" bIns="45720" rtlCol="0" anchor="ctr">
            <a:normAutofit/>
          </a:bodyPr>
          <a:lstStyle/>
          <a:p>
            <a:r>
              <a:rPr lang="en-US" dirty="0"/>
              <a:t>RIGHT IMAGE - CLICK TO ADD TITLE</a:t>
            </a:r>
          </a:p>
        </p:txBody>
      </p:sp>
      <p:sp>
        <p:nvSpPr>
          <p:cNvPr id="8" name="Text Placeholder 9">
            <a:extLst>
              <a:ext uri="{FF2B5EF4-FFF2-40B4-BE49-F238E27FC236}">
                <a16:creationId xmlns:a16="http://schemas.microsoft.com/office/drawing/2014/main" id="{CBA55EFB-A81A-0D42-8D13-B2C7CE449BDC}"/>
              </a:ext>
            </a:extLst>
          </p:cNvPr>
          <p:cNvSpPr>
            <a:spLocks noGrp="1"/>
          </p:cNvSpPr>
          <p:nvPr>
            <p:ph type="body" sz="quarter" idx="15"/>
          </p:nvPr>
        </p:nvSpPr>
        <p:spPr>
          <a:xfrm>
            <a:off x="647700" y="1409700"/>
            <a:ext cx="5143500" cy="4610100"/>
          </a:xfrm>
        </p:spPr>
        <p:txBody>
          <a:bodyPr anchor="t"/>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2">
            <a:extLst>
              <a:ext uri="{FF2B5EF4-FFF2-40B4-BE49-F238E27FC236}">
                <a16:creationId xmlns:a16="http://schemas.microsoft.com/office/drawing/2014/main" id="{8D38656B-5D61-448A-9458-7A1E667FA420}"/>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937185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2AB29-4763-446A-AA03-D1241954FDAA}"/>
              </a:ext>
            </a:extLst>
          </p:cNvPr>
          <p:cNvSpPr>
            <a:spLocks noGrp="1"/>
          </p:cNvSpPr>
          <p:nvPr>
            <p:ph type="title"/>
          </p:nvPr>
        </p:nvSpPr>
        <p:spPr>
          <a:xfrm>
            <a:off x="838200" y="365126"/>
            <a:ext cx="10515600" cy="1325563"/>
          </a:xfrm>
          <a:prstGeom prst="rect">
            <a:avLst/>
          </a:prstGeom>
          <a:solidFill>
            <a:schemeClr val="accent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700B5C-27DD-4D40-B0F1-A64C6F1D0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9470E9-06F8-42FE-8EF6-F52173CE1E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A905AABF-4A2F-47B4-97B4-3F1286B9DE8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7DB8A2D-A9FC-47F9-9511-F55D6BE9216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cs typeface="Arial" panose="020B0604020202020204" pitchFamily="34" charset="0"/>
              </a:defRPr>
            </a:lvl1pPr>
          </a:lstStyle>
          <a:p>
            <a:fld id="{3B71966A-2CC9-4C6B-B272-AC20E82FE5B1}" type="slidenum">
              <a:rPr lang="en-US" smtClean="0"/>
              <a:pPr/>
              <a:t>‹#›</a:t>
            </a:fld>
            <a:endParaRPr lang="en-US" dirty="0"/>
          </a:p>
        </p:txBody>
      </p:sp>
    </p:spTree>
    <p:extLst>
      <p:ext uri="{BB962C8B-B14F-4D97-AF65-F5344CB8AC3E}">
        <p14:creationId xmlns:p14="http://schemas.microsoft.com/office/powerpoint/2010/main" val="106879310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5" r:id="rId5"/>
    <p:sldLayoutId id="2147483666" r:id="rId6"/>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610.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13" Type="http://schemas.openxmlformats.org/officeDocument/2006/relationships/image" Target="../media/image99.png"/><Relationship Id="rId3" Type="http://schemas.openxmlformats.org/officeDocument/2006/relationships/image" Target="../media/image28.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8.png"/><Relationship Id="rId1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53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81.png"/><Relationship Id="rId7" Type="http://schemas.openxmlformats.org/officeDocument/2006/relationships/image" Target="../media/image171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60.png"/><Relationship Id="rId5" Type="http://schemas.openxmlformats.org/officeDocument/2006/relationships/image" Target="../media/image150.png"/><Relationship Id="rId10" Type="http://schemas.openxmlformats.org/officeDocument/2006/relationships/image" Target="../media/image220.png"/><Relationship Id="rId4" Type="http://schemas.openxmlformats.org/officeDocument/2006/relationships/image" Target="../media/image191.png"/><Relationship Id="rId9" Type="http://schemas.openxmlformats.org/officeDocument/2006/relationships/image" Target="../media/image210.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3" Type="http://schemas.openxmlformats.org/officeDocument/2006/relationships/image" Target="../media/image12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image" Target="../media/image128.png"/><Relationship Id="rId16"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30.png"/><Relationship Id="rId9" Type="http://schemas.openxmlformats.org/officeDocument/2006/relationships/image" Target="../media/image137.png"/><Relationship Id="rId14" Type="http://schemas.openxmlformats.org/officeDocument/2006/relationships/image" Target="../media/image142.png"/></Relationships>
</file>

<file path=ppt/slides/_rels/slide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51.png"/><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010.png"/><Relationship Id="rId2" Type="http://schemas.microsoft.com/office/2018/10/relationships/comments" Target="../comments/modernComment_799_A2D5C82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 Id="rId5" Type="http://schemas.openxmlformats.org/officeDocument/2006/relationships/image" Target="../media/image164.png"/><Relationship Id="rId4" Type="http://schemas.openxmlformats.org/officeDocument/2006/relationships/image" Target="../media/image163.png"/></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E399-8F82-44BE-8483-44A39F339C3F}"/>
              </a:ext>
            </a:extLst>
          </p:cNvPr>
          <p:cNvSpPr>
            <a:spLocks noGrp="1"/>
          </p:cNvSpPr>
          <p:nvPr>
            <p:ph type="ctrTitle"/>
          </p:nvPr>
        </p:nvSpPr>
        <p:spPr>
          <a:xfrm>
            <a:off x="300681" y="406400"/>
            <a:ext cx="11590638" cy="1439072"/>
          </a:xfrm>
        </p:spPr>
        <p:txBody>
          <a:bodyPr lIns="0" tIns="182880" rIns="0">
            <a:normAutofit/>
          </a:bodyPr>
          <a:lstStyle/>
          <a:p>
            <a:r>
              <a:rPr lang="en-US" sz="2800" dirty="0">
                <a:effectLst/>
              </a:rPr>
              <a:t>Uncertainty Quantification and Global Sensitivity Analysis Methods for Monte Carlo Radiation Transport Solvers</a:t>
            </a:r>
            <a:endParaRPr lang="en-US" sz="2800" dirty="0"/>
          </a:p>
        </p:txBody>
      </p:sp>
      <p:sp>
        <p:nvSpPr>
          <p:cNvPr id="3" name="Subtitle 2">
            <a:extLst>
              <a:ext uri="{FF2B5EF4-FFF2-40B4-BE49-F238E27FC236}">
                <a16:creationId xmlns:a16="http://schemas.microsoft.com/office/drawing/2014/main" id="{674316E0-D1CA-4A13-881B-E154B2211010}"/>
              </a:ext>
            </a:extLst>
          </p:cNvPr>
          <p:cNvSpPr>
            <a:spLocks noGrp="1"/>
          </p:cNvSpPr>
          <p:nvPr>
            <p:ph type="subTitle" idx="1"/>
          </p:nvPr>
        </p:nvSpPr>
        <p:spPr>
          <a:xfrm>
            <a:off x="912340" y="1418935"/>
            <a:ext cx="10367319" cy="394805"/>
          </a:xfrm>
        </p:spPr>
        <p:txBody>
          <a:bodyPr/>
          <a:lstStyle/>
          <a:p>
            <a:r>
              <a:rPr lang="en-US" sz="1800" dirty="0"/>
              <a:t>Dissertation Presentation</a:t>
            </a:r>
          </a:p>
        </p:txBody>
      </p:sp>
      <p:sp>
        <p:nvSpPr>
          <p:cNvPr id="4" name="TextBox 3">
            <a:extLst>
              <a:ext uri="{FF2B5EF4-FFF2-40B4-BE49-F238E27FC236}">
                <a16:creationId xmlns:a16="http://schemas.microsoft.com/office/drawing/2014/main" id="{B66E1BA5-24E1-4B64-8B0B-B47330D01D66}"/>
              </a:ext>
            </a:extLst>
          </p:cNvPr>
          <p:cNvSpPr txBox="1"/>
          <p:nvPr/>
        </p:nvSpPr>
        <p:spPr>
          <a:xfrm>
            <a:off x="4489677" y="2264841"/>
            <a:ext cx="3212646"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Kayla Clements</a:t>
            </a:r>
          </a:p>
        </p:txBody>
      </p:sp>
      <p:sp>
        <p:nvSpPr>
          <p:cNvPr id="5" name="TextBox 4">
            <a:extLst>
              <a:ext uri="{FF2B5EF4-FFF2-40B4-BE49-F238E27FC236}">
                <a16:creationId xmlns:a16="http://schemas.microsoft.com/office/drawing/2014/main" id="{2E99EF90-A411-401F-8C14-7CDD3B1CA8B7}"/>
              </a:ext>
            </a:extLst>
          </p:cNvPr>
          <p:cNvSpPr txBox="1"/>
          <p:nvPr/>
        </p:nvSpPr>
        <p:spPr>
          <a:xfrm>
            <a:off x="2292350" y="3282061"/>
            <a:ext cx="7607300"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Advisor: Dr. Todd Palmer</a:t>
            </a:r>
          </a:p>
        </p:txBody>
      </p:sp>
      <p:sp>
        <p:nvSpPr>
          <p:cNvPr id="6" name="TextBox 5">
            <a:extLst>
              <a:ext uri="{FF2B5EF4-FFF2-40B4-BE49-F238E27FC236}">
                <a16:creationId xmlns:a16="http://schemas.microsoft.com/office/drawing/2014/main" id="{D658F4D9-1DAD-4C20-BA72-9CFFC30D09FD}"/>
              </a:ext>
            </a:extLst>
          </p:cNvPr>
          <p:cNvSpPr txBox="1"/>
          <p:nvPr/>
        </p:nvSpPr>
        <p:spPr>
          <a:xfrm>
            <a:off x="1110121" y="3609773"/>
            <a:ext cx="9971758"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School of Nuclear Science and Engineering</a:t>
            </a:r>
            <a:endParaRPr lang="en-US" sz="1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076DD63-216C-4262-804C-B9493E409238}"/>
              </a:ext>
            </a:extLst>
          </p:cNvPr>
          <p:cNvSpPr txBox="1"/>
          <p:nvPr/>
        </p:nvSpPr>
        <p:spPr>
          <a:xfrm>
            <a:off x="1549400" y="4306818"/>
            <a:ext cx="9093200"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December 10, 2024</a:t>
            </a:r>
            <a:endParaRPr lang="en-US" sz="1800" dirty="0">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E7091D53-DD57-47EB-B0AF-A2FFE7054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322" y="5644828"/>
            <a:ext cx="2313355" cy="740748"/>
          </a:xfrm>
          <a:prstGeom prst="rect">
            <a:avLst/>
          </a:prstGeom>
        </p:spPr>
      </p:pic>
    </p:spTree>
    <p:extLst>
      <p:ext uri="{BB962C8B-B14F-4D97-AF65-F5344CB8AC3E}">
        <p14:creationId xmlns:p14="http://schemas.microsoft.com/office/powerpoint/2010/main" val="265553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A48E6-9E5E-2C0B-DA0B-9EA0A72E6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8F79F-2D38-D42C-33E3-D941F5D210C1}"/>
              </a:ext>
            </a:extLst>
          </p:cNvPr>
          <p:cNvSpPr>
            <a:spLocks noGrp="1"/>
          </p:cNvSpPr>
          <p:nvPr>
            <p:ph type="title"/>
          </p:nvPr>
        </p:nvSpPr>
        <p:spPr/>
        <p:txBody>
          <a:bodyPr>
            <a:normAutofit fontScale="90000"/>
          </a:bodyPr>
          <a:lstStyle/>
          <a:p>
            <a:r>
              <a:rPr lang="en-US" dirty="0"/>
              <a:t>Sampling-based methods</a:t>
            </a:r>
          </a:p>
        </p:txBody>
      </p:sp>
      <p:pic>
        <p:nvPicPr>
          <p:cNvPr id="22" name="Picture 21" descr="A diagram of a model&#10;&#10;Description automatically generated">
            <a:extLst>
              <a:ext uri="{FF2B5EF4-FFF2-40B4-BE49-F238E27FC236}">
                <a16:creationId xmlns:a16="http://schemas.microsoft.com/office/drawing/2014/main" id="{ED5DF847-B4B3-6F4A-F2B1-11E93390F117}"/>
              </a:ext>
            </a:extLst>
          </p:cNvPr>
          <p:cNvPicPr>
            <a:picLocks noChangeAspect="1"/>
          </p:cNvPicPr>
          <p:nvPr/>
        </p:nvPicPr>
        <p:blipFill>
          <a:blip r:embed="rId2">
            <a:extLst>
              <a:ext uri="{28A0092B-C50C-407E-A947-70E740481C1C}">
                <a14:useLocalDpi xmlns:a14="http://schemas.microsoft.com/office/drawing/2010/main" val="0"/>
              </a:ext>
            </a:extLst>
          </a:blip>
          <a:srcRect l="25579" t="22180"/>
          <a:stretch>
            <a:fillRect/>
          </a:stretch>
        </p:blipFill>
        <p:spPr>
          <a:xfrm>
            <a:off x="3879273" y="2313709"/>
            <a:ext cx="5784272" cy="3574528"/>
          </a:xfrm>
          <a:custGeom>
            <a:avLst/>
            <a:gdLst>
              <a:gd name="connsiteX0" fmla="*/ 2473200 w 5784272"/>
              <a:gd name="connsiteY0" fmla="*/ 0 h 3574528"/>
              <a:gd name="connsiteX1" fmla="*/ 5784272 w 5784272"/>
              <a:gd name="connsiteY1" fmla="*/ 0 h 3574528"/>
              <a:gd name="connsiteX2" fmla="*/ 5784272 w 5784272"/>
              <a:gd name="connsiteY2" fmla="*/ 3574528 h 3574528"/>
              <a:gd name="connsiteX3" fmla="*/ 0 w 5784272"/>
              <a:gd name="connsiteY3" fmla="*/ 3574528 h 3574528"/>
              <a:gd name="connsiteX4" fmla="*/ 0 w 5784272"/>
              <a:gd name="connsiteY4" fmla="*/ 1634814 h 3574528"/>
              <a:gd name="connsiteX5" fmla="*/ 2473200 w 5784272"/>
              <a:gd name="connsiteY5" fmla="*/ 1634814 h 357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4272" h="3574528">
                <a:moveTo>
                  <a:pt x="2473200" y="0"/>
                </a:moveTo>
                <a:lnTo>
                  <a:pt x="5784272" y="0"/>
                </a:lnTo>
                <a:lnTo>
                  <a:pt x="5784272" y="3574528"/>
                </a:lnTo>
                <a:lnTo>
                  <a:pt x="0" y="3574528"/>
                </a:lnTo>
                <a:lnTo>
                  <a:pt x="0" y="1634814"/>
                </a:lnTo>
                <a:lnTo>
                  <a:pt x="2473200" y="1634814"/>
                </a:lnTo>
                <a:close/>
              </a:path>
            </a:pathLst>
          </a:custGeom>
        </p:spPr>
      </p:pic>
    </p:spTree>
    <p:extLst>
      <p:ext uri="{BB962C8B-B14F-4D97-AF65-F5344CB8AC3E}">
        <p14:creationId xmlns:p14="http://schemas.microsoft.com/office/powerpoint/2010/main" val="92409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52B7ABF-B07B-FE69-7D95-2383026CA700}"/>
              </a:ext>
            </a:extLst>
          </p:cNvPr>
          <p:cNvSpPr/>
          <p:nvPr/>
        </p:nvSpPr>
        <p:spPr>
          <a:xfrm>
            <a:off x="6222425" y="1239791"/>
            <a:ext cx="5586761" cy="2609385"/>
          </a:xfrm>
          <a:prstGeom prst="roundRect">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mc:AlternateContent xmlns:mc="http://schemas.openxmlformats.org/markup-compatibility/2006" xmlns:a14="http://schemas.microsoft.com/office/drawing/2010/main">
        <mc:Choice Requires="a14">
          <p:sp>
            <p:nvSpPr>
              <p:cNvPr id="8" name="Text Placeholder 3">
                <a:extLst>
                  <a:ext uri="{FF2B5EF4-FFF2-40B4-BE49-F238E27FC236}">
                    <a16:creationId xmlns:a16="http://schemas.microsoft.com/office/drawing/2014/main" id="{8B8E5BB6-DFB8-114E-9F54-0E288633F0F0}"/>
                  </a:ext>
                </a:extLst>
              </p:cNvPr>
              <p:cNvSpPr txBox="1">
                <a:spLocks/>
              </p:cNvSpPr>
              <p:nvPr/>
            </p:nvSpPr>
            <p:spPr>
              <a:xfrm>
                <a:off x="382814" y="3999684"/>
                <a:ext cx="8504708" cy="1673352"/>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u="sng" dirty="0"/>
                  <a:t>Sampling UQ algorithm:</a:t>
                </a:r>
              </a:p>
              <a:p>
                <a:pPr marL="685800" lvl="1" indent="-342900">
                  <a:buFont typeface="+mj-lt"/>
                  <a:buAutoNum type="arabicPeriod"/>
                </a:pPr>
                <a:r>
                  <a:rPr lang="en-US" sz="2000" dirty="0"/>
                  <a:t>Sample UQ parameter </a:t>
                </a:r>
                <a14:m>
                  <m:oMath xmlns:m="http://schemas.openxmlformats.org/officeDocument/2006/math">
                    <m:r>
                      <a:rPr lang="en-US" sz="2000" i="1">
                        <a:latin typeface="Cambria Math" panose="02040503050406030204" pitchFamily="18" charset="0"/>
                      </a:rPr>
                      <m:t>𝜉</m:t>
                    </m:r>
                  </m:oMath>
                </a14:m>
                <a:endParaRPr lang="en-US" sz="2000" dirty="0"/>
              </a:p>
              <a:p>
                <a:pPr marL="685800" lvl="1" indent="-342900">
                  <a:buFont typeface="+mj-lt"/>
                  <a:buAutoNum type="arabicPeriod"/>
                </a:pPr>
                <a:r>
                  <a:rPr lang="en-US" sz="2000" dirty="0"/>
                  <a:t>Solve for </a:t>
                </a:r>
                <a:r>
                  <a:rPr lang="en-US" sz="2000" dirty="0" err="1"/>
                  <a:t>QoI</a:t>
                </a:r>
                <a:r>
                  <a:rPr lang="en-US" sz="2000" dirty="0"/>
                  <a:t> </a:t>
                </a:r>
                <a14:m>
                  <m:oMath xmlns:m="http://schemas.openxmlformats.org/officeDocument/2006/math">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i="1">
                            <a:latin typeface="Cambria Math" panose="02040503050406030204" pitchFamily="18" charset="0"/>
                          </a:rPr>
                          <m:t>𝜉</m:t>
                        </m:r>
                      </m:e>
                    </m:d>
                  </m:oMath>
                </a14:m>
                <a:r>
                  <a:rPr lang="en-US" sz="2000" dirty="0"/>
                  <a:t> with existing solver</a:t>
                </a:r>
                <a:endParaRPr lang="en-US" sz="2000" b="1" dirty="0"/>
              </a:p>
              <a:p>
                <a:pPr marL="685800" lvl="1" indent="-342900">
                  <a:buFont typeface="+mj-lt"/>
                  <a:buAutoNum type="arabicPeriod"/>
                </a:pPr>
                <a:r>
                  <a:rPr lang="en-US" sz="2000" dirty="0"/>
                  <a:t>Repeat for </a:t>
                </a:r>
                <a14:m>
                  <m:oMath xmlns:m="http://schemas.openxmlformats.org/officeDocument/2006/math">
                    <m:r>
                      <a:rPr lang="en-US" sz="2000" b="0" i="1" smtClean="0">
                        <a:latin typeface="Cambria Math" panose="02040503050406030204" pitchFamily="18" charset="0"/>
                      </a:rPr>
                      <m:t>𝑁</m:t>
                    </m:r>
                  </m:oMath>
                </a14:m>
                <a:r>
                  <a:rPr lang="en-US" sz="2000" dirty="0"/>
                  <a:t> UQ samples</a:t>
                </a:r>
              </a:p>
              <a:p>
                <a:pPr marL="685800" lvl="1" indent="-342900">
                  <a:buFont typeface="+mj-lt"/>
                  <a:buAutoNum type="arabicPeriod"/>
                </a:pPr>
                <a:r>
                  <a:rPr lang="en-US" sz="2000" dirty="0"/>
                  <a:t>Use sampling-based estimators for statistics</a:t>
                </a:r>
              </a:p>
              <a:p>
                <a:endParaRPr lang="en-US" sz="2000" dirty="0"/>
              </a:p>
              <a:p>
                <a:endParaRPr lang="en-US" sz="2000" dirty="0"/>
              </a:p>
            </p:txBody>
          </p:sp>
        </mc:Choice>
        <mc:Fallback xmlns="">
          <p:sp>
            <p:nvSpPr>
              <p:cNvPr id="8" name="Text Placeholder 3">
                <a:extLst>
                  <a:ext uri="{FF2B5EF4-FFF2-40B4-BE49-F238E27FC236}">
                    <a16:creationId xmlns:a16="http://schemas.microsoft.com/office/drawing/2014/main" id="{8B8E5BB6-DFB8-114E-9F54-0E288633F0F0}"/>
                  </a:ext>
                </a:extLst>
              </p:cNvPr>
              <p:cNvSpPr txBox="1">
                <a:spLocks noRot="1" noChangeAspect="1" noMove="1" noResize="1" noEditPoints="1" noAdjustHandles="1" noChangeArrowheads="1" noChangeShapeType="1" noTextEdit="1"/>
              </p:cNvSpPr>
              <p:nvPr/>
            </p:nvSpPr>
            <p:spPr>
              <a:xfrm>
                <a:off x="382814" y="3999684"/>
                <a:ext cx="8504708" cy="1673352"/>
              </a:xfrm>
              <a:prstGeom prst="rect">
                <a:avLst/>
              </a:prstGeom>
              <a:blipFill>
                <a:blip r:embed="rId3"/>
                <a:stretch>
                  <a:fillRect l="-896" t="-3008" b="-60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Sampling uncertainty quantification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382814" y="1382200"/>
                <a:ext cx="8227785" cy="1673288"/>
              </a:xfrm>
            </p:spPr>
            <p:txBody>
              <a:bodyPr>
                <a:noAutofit/>
              </a:bodyPr>
              <a:lstStyle/>
              <a:p>
                <a:pPr marL="342900" indent="-342900">
                  <a:buFont typeface="Arial" panose="020B0604020202020204" pitchFamily="34" charset="0"/>
                  <a:buChar char="•"/>
                </a:pPr>
                <a:r>
                  <a:rPr lang="en-US" sz="2000" dirty="0"/>
                  <a:t>Quantity of interest (</a:t>
                </a:r>
                <a:r>
                  <a:rPr lang="en-US" sz="2000" dirty="0" err="1"/>
                  <a:t>QoI</a:t>
                </a:r>
                <a:r>
                  <a:rPr lang="en-US" sz="2000" dirty="0"/>
                  <a:t>): </a:t>
                </a:r>
                <a14:m>
                  <m:oMath xmlns:m="http://schemas.openxmlformats.org/officeDocument/2006/math">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i="1">
                            <a:latin typeface="Cambria Math" panose="02040503050406030204" pitchFamily="18" charset="0"/>
                          </a:rPr>
                          <m:t>𝜉</m:t>
                        </m:r>
                      </m:e>
                    </m:d>
                  </m:oMath>
                </a14:m>
                <a:endParaRPr lang="en-US" sz="2000" dirty="0"/>
              </a:p>
              <a:p>
                <a:pPr marL="342900" indent="-342900">
                  <a:buFont typeface="Arial" panose="020B0604020202020204" pitchFamily="34" charset="0"/>
                  <a:buChar char="•"/>
                </a:pPr>
                <a:r>
                  <a:rPr lang="en-US" sz="2000" dirty="0"/>
                  <a:t>Characterize </a:t>
                </a:r>
                <a14:m>
                  <m:oMath xmlns:m="http://schemas.openxmlformats.org/officeDocument/2006/math">
                    <m:r>
                      <a:rPr lang="en-US" sz="2000" i="1" smtClean="0">
                        <a:latin typeface="Cambria Math" panose="02040503050406030204" pitchFamily="18" charset="0"/>
                      </a:rPr>
                      <m:t>𝑄</m:t>
                    </m:r>
                    <m:d>
                      <m:dPr>
                        <m:ctrlPr>
                          <a:rPr lang="en-US" sz="2000" i="1">
                            <a:latin typeface="Cambria Math" panose="02040503050406030204" pitchFamily="18" charset="0"/>
                          </a:rPr>
                        </m:ctrlPr>
                      </m:dPr>
                      <m:e>
                        <m:r>
                          <a:rPr lang="en-US" sz="2000" i="1">
                            <a:latin typeface="Cambria Math" panose="02040503050406030204" pitchFamily="18" charset="0"/>
                          </a:rPr>
                          <m:t>𝜉</m:t>
                        </m:r>
                      </m:e>
                    </m:d>
                    <m:r>
                      <a:rPr lang="en-US" sz="2000" i="1">
                        <a:latin typeface="Cambria Math" panose="02040503050406030204" pitchFamily="18" charset="0"/>
                      </a:rPr>
                      <m:t> </m:t>
                    </m:r>
                  </m:oMath>
                </a14:m>
                <a:r>
                  <a:rPr lang="en-US" sz="2000" dirty="0"/>
                  <a:t>with</a:t>
                </a:r>
              </a:p>
              <a:p>
                <a:pPr lvl="1"/>
                <a:r>
                  <a:rPr lang="en-US" sz="2000" dirty="0">
                    <a:ea typeface="Cambria Math" panose="02040503050406030204" pitchFamily="18" charset="0"/>
                  </a:rPr>
                  <a:t>Mean,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𝜉</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𝑄</m:t>
                        </m:r>
                      </m:e>
                    </m:d>
                  </m:oMath>
                </a14:m>
                <a:r>
                  <a:rPr lang="en-US" sz="2000" i="1" dirty="0">
                    <a:ea typeface="Cambria Math" panose="02040503050406030204" pitchFamily="18" charset="0"/>
                  </a:rPr>
                  <a:t>		</a:t>
                </a:r>
              </a:p>
              <a:p>
                <a:pPr lvl="1"/>
                <a:r>
                  <a:rPr lang="en-US" sz="2000" dirty="0">
                    <a:ea typeface="Cambria Math" panose="02040503050406030204" pitchFamily="18" charset="0"/>
                  </a:rPr>
                  <a:t>Variance,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𝜉</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e>
                    </m:d>
                    <m:r>
                      <a:rPr lang="en-US" sz="2000" i="1">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𝜉</m:t>
                        </m:r>
                      </m:sub>
                    </m:sSub>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i="1">
                                <a:latin typeface="Cambria Math" panose="02040503050406030204" pitchFamily="18" charset="0"/>
                                <a:ea typeface="Cambria Math" panose="02040503050406030204" pitchFamily="18" charset="0"/>
                              </a:rPr>
                              <m:t>2</m:t>
                            </m:r>
                          </m:sup>
                        </m:sSup>
                      </m:e>
                    </m:d>
                    <m:r>
                      <a:rPr lang="en-US" sz="2000" i="1">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b="0" i="1" smtClean="0">
                            <a:latin typeface="Cambria Math" panose="02040503050406030204" pitchFamily="18" charset="0"/>
                            <a:ea typeface="Cambria Math" panose="02040503050406030204" pitchFamily="18" charset="0"/>
                          </a:rPr>
                          <m:t>𝜉</m:t>
                        </m:r>
                      </m:sub>
                    </m:sSub>
                    <m:sSup>
                      <m:sSupPr>
                        <m:ctrlPr>
                          <a:rPr lang="en-US" sz="2000" i="1">
                            <a:latin typeface="Cambria Math" panose="02040503050406030204" pitchFamily="18" charset="0"/>
                            <a:ea typeface="Cambria Math" panose="02040503050406030204" pitchFamily="18" charset="0"/>
                          </a:rPr>
                        </m:ctrlPr>
                      </m:sSupPr>
                      <m:e>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𝑄</m:t>
                            </m:r>
                          </m:e>
                        </m:d>
                      </m:e>
                      <m:sup>
                        <m:r>
                          <a:rPr lang="en-US" sz="2000" i="1">
                            <a:latin typeface="Cambria Math" panose="02040503050406030204" pitchFamily="18" charset="0"/>
                            <a:ea typeface="Cambria Math" panose="02040503050406030204" pitchFamily="18" charset="0"/>
                          </a:rPr>
                          <m:t>2</m:t>
                        </m:r>
                      </m:sup>
                    </m:sSup>
                  </m:oMath>
                </a14:m>
                <a:r>
                  <a:rPr lang="en-US" sz="20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382814" y="1382200"/>
                <a:ext cx="8227785" cy="1673288"/>
              </a:xfrm>
              <a:blipFill>
                <a:blip r:embed="rId4"/>
                <a:stretch>
                  <a:fillRect l="-772" t="-3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19A5C8-F2CC-161F-4AC4-029CA73892EA}"/>
                  </a:ext>
                </a:extLst>
              </p:cNvPr>
              <p:cNvSpPr txBox="1"/>
              <p:nvPr/>
            </p:nvSpPr>
            <p:spPr>
              <a:xfrm>
                <a:off x="6817595" y="1382200"/>
                <a:ext cx="3264552" cy="11692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BC19A5C8-F2CC-161F-4AC4-029CA73892EA}"/>
                  </a:ext>
                </a:extLst>
              </p:cNvPr>
              <p:cNvSpPr txBox="1">
                <a:spLocks noRot="1" noChangeAspect="1" noMove="1" noResize="1" noEditPoints="1" noAdjustHandles="1" noChangeArrowheads="1" noChangeShapeType="1" noTextEdit="1"/>
              </p:cNvSpPr>
              <p:nvPr/>
            </p:nvSpPr>
            <p:spPr>
              <a:xfrm>
                <a:off x="6817595" y="1382200"/>
                <a:ext cx="3264552" cy="1169231"/>
              </a:xfrm>
              <a:prstGeom prst="rect">
                <a:avLst/>
              </a:prstGeom>
              <a:blipFill>
                <a:blip r:embed="rId5"/>
                <a:stretch>
                  <a:fillRect l="-388" t="-93617" b="-1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B75053-D110-5827-0898-ED212BEEBC00}"/>
                  </a:ext>
                </a:extLst>
              </p:cNvPr>
              <p:cNvSpPr txBox="1"/>
              <p:nvPr/>
            </p:nvSpPr>
            <p:spPr>
              <a:xfrm>
                <a:off x="6526308" y="2513022"/>
                <a:ext cx="5282878" cy="11692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04B75053-D110-5827-0898-ED212BEEBC00}"/>
                  </a:ext>
                </a:extLst>
              </p:cNvPr>
              <p:cNvSpPr txBox="1">
                <a:spLocks noRot="1" noChangeAspect="1" noMove="1" noResize="1" noEditPoints="1" noAdjustHandles="1" noChangeArrowheads="1" noChangeShapeType="1" noTextEdit="1"/>
              </p:cNvSpPr>
              <p:nvPr/>
            </p:nvSpPr>
            <p:spPr>
              <a:xfrm>
                <a:off x="6526308" y="2513022"/>
                <a:ext cx="5282878" cy="1169231"/>
              </a:xfrm>
              <a:prstGeom prst="rect">
                <a:avLst/>
              </a:prstGeom>
              <a:blipFill>
                <a:blip r:embed="rId6"/>
                <a:stretch>
                  <a:fillRect l="-481" t="-94624" b="-152688"/>
                </a:stretch>
              </a:blipFill>
              <a:ln>
                <a:noFill/>
              </a:ln>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17EF16C8-18A7-12BB-A70C-BEAC7725D17F}"/>
              </a:ext>
            </a:extLst>
          </p:cNvPr>
          <p:cNvSpPr>
            <a:spLocks noGrp="1"/>
          </p:cNvSpPr>
          <p:nvPr>
            <p:ph type="sldNum" sz="quarter" idx="12"/>
          </p:nvPr>
        </p:nvSpPr>
        <p:spPr>
          <a:xfrm>
            <a:off x="8610600" y="6356351"/>
            <a:ext cx="2743200" cy="365125"/>
          </a:xfrm>
        </p:spPr>
        <p:txBody>
          <a:bodyPr/>
          <a:lstStyle/>
          <a:p>
            <a:r>
              <a:rPr lang="en-US" sz="1600" dirty="0"/>
              <a:t>9/33</a:t>
            </a:r>
          </a:p>
        </p:txBody>
      </p:sp>
    </p:spTree>
    <p:extLst>
      <p:ext uri="{BB962C8B-B14F-4D97-AF65-F5344CB8AC3E}">
        <p14:creationId xmlns:p14="http://schemas.microsoft.com/office/powerpoint/2010/main" val="35033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E8A7-B433-EA1C-658D-65EC57696FF7}"/>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12D9092B-1934-0559-70E4-0F28C54D065B}"/>
              </a:ext>
            </a:extLst>
          </p:cNvPr>
          <p:cNvSpPr>
            <a:spLocks noGrp="1"/>
          </p:cNvSpPr>
          <p:nvPr>
            <p:ph idx="1"/>
          </p:nvPr>
        </p:nvSpPr>
        <p:spPr/>
        <p:txBody>
          <a:bodyPr/>
          <a:lstStyle/>
          <a:p>
            <a:pPr>
              <a:spcBef>
                <a:spcPts val="1350"/>
              </a:spcBef>
            </a:pPr>
            <a:r>
              <a:rPr lang="en-US" dirty="0"/>
              <a:t>UQ and GSA methods generally assume that the underlying computational model is deterministic – all output variance is from input parameters (parametric).</a:t>
            </a:r>
          </a:p>
          <a:p>
            <a:pPr>
              <a:spcBef>
                <a:spcPts val="1350"/>
              </a:spcBef>
            </a:pPr>
            <a:r>
              <a:rPr lang="en-US" dirty="0"/>
              <a:t>Stochastic computational models have inherent uncertainty (solver).</a:t>
            </a:r>
          </a:p>
          <a:p>
            <a:pPr>
              <a:spcBef>
                <a:spcPts val="1350"/>
              </a:spcBef>
            </a:pPr>
            <a:r>
              <a:rPr lang="en-US" dirty="0"/>
              <a:t>Total observed output variance is a combination of parametric variance and solver variance.</a:t>
            </a:r>
          </a:p>
          <a:p>
            <a:pPr>
              <a:spcBef>
                <a:spcPts val="1350"/>
              </a:spcBef>
            </a:pPr>
            <a:r>
              <a:rPr lang="en-US" dirty="0"/>
              <a:t>Standard approach: increase number of stochastic solver samples, exacerbating high computational cost.</a:t>
            </a:r>
          </a:p>
          <a:p>
            <a:pPr>
              <a:spcBef>
                <a:spcPts val="1350"/>
              </a:spcBef>
            </a:pPr>
            <a:r>
              <a:rPr lang="en-US" dirty="0"/>
              <a:t>How can we perform efficient sampling-based UQ and GSA on stochastic computational models?</a:t>
            </a:r>
          </a:p>
        </p:txBody>
      </p:sp>
    </p:spTree>
    <p:extLst>
      <p:ext uri="{BB962C8B-B14F-4D97-AF65-F5344CB8AC3E}">
        <p14:creationId xmlns:p14="http://schemas.microsoft.com/office/powerpoint/2010/main" val="346176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6D86-C701-1070-C92D-70CA54DB14F8}"/>
              </a:ext>
            </a:extLst>
          </p:cNvPr>
          <p:cNvSpPr>
            <a:spLocks noGrp="1"/>
          </p:cNvSpPr>
          <p:nvPr>
            <p:ph type="title"/>
          </p:nvPr>
        </p:nvSpPr>
        <p:spPr/>
        <p:txBody>
          <a:bodyPr>
            <a:normAutofit fontScale="90000"/>
          </a:bodyPr>
          <a:lstStyle/>
          <a:p>
            <a:r>
              <a:rPr lang="en-US" dirty="0"/>
              <a:t>Existing approaches</a:t>
            </a:r>
          </a:p>
        </p:txBody>
      </p:sp>
      <p:sp>
        <p:nvSpPr>
          <p:cNvPr id="3" name="Content Placeholder 2">
            <a:extLst>
              <a:ext uri="{FF2B5EF4-FFF2-40B4-BE49-F238E27FC236}">
                <a16:creationId xmlns:a16="http://schemas.microsoft.com/office/drawing/2014/main" id="{D7D4A89F-BD16-D544-1878-D9DA09EA0124}"/>
              </a:ext>
            </a:extLst>
          </p:cNvPr>
          <p:cNvSpPr>
            <a:spLocks noGrp="1"/>
          </p:cNvSpPr>
          <p:nvPr>
            <p:ph idx="1"/>
          </p:nvPr>
        </p:nvSpPr>
        <p:spPr>
          <a:xfrm>
            <a:off x="402771" y="1089212"/>
            <a:ext cx="11426372" cy="5553635"/>
          </a:xfrm>
        </p:spPr>
        <p:txBody>
          <a:bodyPr/>
          <a:lstStyle/>
          <a:p>
            <a:r>
              <a:rPr lang="en-US" dirty="0"/>
              <a:t>MC RT variance will approach zero at the limit of infinite particle histories [23, 113].</a:t>
            </a:r>
          </a:p>
          <a:p>
            <a:r>
              <a:rPr lang="en-US" dirty="0"/>
              <a:t>Total Monte Carlo and </a:t>
            </a:r>
            <a:r>
              <a:rPr lang="en-US" dirty="0" err="1"/>
              <a:t>fastTMC</a:t>
            </a:r>
            <a:r>
              <a:rPr lang="en-US" dirty="0"/>
              <a:t> [53, 93]</a:t>
            </a:r>
          </a:p>
          <a:p>
            <a:r>
              <a:rPr lang="en-US" dirty="0"/>
              <a:t>SAMPLER in SCALE [7] and MCNP-</a:t>
            </a:r>
            <a:r>
              <a:rPr lang="en-US" dirty="0" err="1"/>
              <a:t>pstudy</a:t>
            </a:r>
            <a:r>
              <a:rPr lang="en-US" dirty="0"/>
              <a:t> in MCNP[5]</a:t>
            </a:r>
          </a:p>
          <a:p>
            <a:r>
              <a:rPr lang="en-US" dirty="0"/>
              <a:t>It would be useful to explicitly compute how much the MC RT variance contributes to the total observed variance when the problem contains uncertain parameters [27, 93, 40, 84, 88] </a:t>
            </a:r>
          </a:p>
          <a:p>
            <a:r>
              <a:rPr lang="en-US" dirty="0"/>
              <a:t>Fix random seed and explicitly treat covariance of now-correlated input parameters [53, 47, 21].</a:t>
            </a:r>
          </a:p>
          <a:p>
            <a:r>
              <a:rPr lang="en-US" dirty="0"/>
              <a:t>Analyze parametric statistics as functions of solver uncertainty [39, 52].</a:t>
            </a:r>
          </a:p>
          <a:p>
            <a:r>
              <a:rPr lang="en-US" dirty="0"/>
              <a:t>Emulate stochastic solver as surrogate model and compute statistics of deterministic surrogate model [115, 47, 67, 6, 2, 115].</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634776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C25-3163-F18B-92A6-E9499CAB19CE}"/>
              </a:ext>
            </a:extLst>
          </p:cNvPr>
          <p:cNvSpPr>
            <a:spLocks noGrp="1"/>
          </p:cNvSpPr>
          <p:nvPr>
            <p:ph type="title"/>
          </p:nvPr>
        </p:nvSpPr>
        <p:spPr/>
        <p:txBody>
          <a:bodyPr>
            <a:normAutofit fontScale="90000"/>
          </a:bodyPr>
          <a:lstStyle/>
          <a:p>
            <a:r>
              <a:rPr lang="en-US" dirty="0"/>
              <a:t>Variance deconvolution</a:t>
            </a:r>
          </a:p>
        </p:txBody>
      </p:sp>
      <p:sp>
        <p:nvSpPr>
          <p:cNvPr id="3" name="Content Placeholder 2">
            <a:extLst>
              <a:ext uri="{FF2B5EF4-FFF2-40B4-BE49-F238E27FC236}">
                <a16:creationId xmlns:a16="http://schemas.microsoft.com/office/drawing/2014/main" id="{97C9F21F-9B20-868E-776D-DDD52EE52E99}"/>
              </a:ext>
            </a:extLst>
          </p:cNvPr>
          <p:cNvSpPr>
            <a:spLocks noGrp="1"/>
          </p:cNvSpPr>
          <p:nvPr>
            <p:ph idx="1"/>
          </p:nvPr>
        </p:nvSpPr>
        <p:spPr/>
        <p:txBody>
          <a:bodyPr/>
          <a:lstStyle/>
          <a:p>
            <a:r>
              <a:rPr lang="en-US" dirty="0"/>
              <a:t>(Olson [73] and Geraci) Introduced form variance deconvolution and embedded variance deconvolution</a:t>
            </a:r>
          </a:p>
          <a:p>
            <a:r>
              <a:rPr lang="en-US" dirty="0"/>
              <a:t>Explicitly computes solver variance within simulation then removes from total observed variance after simulation.</a:t>
            </a:r>
          </a:p>
          <a:p>
            <a:r>
              <a:rPr lang="en-US" dirty="0"/>
              <a:t>Can be used with any stochastic solver.</a:t>
            </a:r>
          </a:p>
          <a:p>
            <a:r>
              <a:rPr lang="en-US" dirty="0"/>
              <a:t>Non-intrusive, i.e., does not require modifying underlying computational model, though the model can be slightly modified for improvement in computation time </a:t>
            </a:r>
          </a:p>
        </p:txBody>
      </p:sp>
    </p:spTree>
    <p:extLst>
      <p:ext uri="{BB962C8B-B14F-4D97-AF65-F5344CB8AC3E}">
        <p14:creationId xmlns:p14="http://schemas.microsoft.com/office/powerpoint/2010/main" val="151839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BAF6-B5EA-CAC4-C50D-706CA073F2AF}"/>
              </a:ext>
            </a:extLst>
          </p:cNvPr>
          <p:cNvSpPr>
            <a:spLocks noGrp="1"/>
          </p:cNvSpPr>
          <p:nvPr>
            <p:ph type="title"/>
          </p:nvPr>
        </p:nvSpPr>
        <p:spPr/>
        <p:txBody>
          <a:bodyPr>
            <a:normAutofit fontScale="90000"/>
          </a:bodyPr>
          <a:lstStyle/>
          <a:p>
            <a:r>
              <a:rPr lang="en-US" dirty="0"/>
              <a:t>Research objectives</a:t>
            </a:r>
          </a:p>
        </p:txBody>
      </p:sp>
      <p:sp>
        <p:nvSpPr>
          <p:cNvPr id="3" name="Content Placeholder 2">
            <a:extLst>
              <a:ext uri="{FF2B5EF4-FFF2-40B4-BE49-F238E27FC236}">
                <a16:creationId xmlns:a16="http://schemas.microsoft.com/office/drawing/2014/main" id="{1799DF58-6388-C700-BD2C-C753D9C1AEFD}"/>
              </a:ext>
            </a:extLst>
          </p:cNvPr>
          <p:cNvSpPr>
            <a:spLocks noGrp="1"/>
          </p:cNvSpPr>
          <p:nvPr>
            <p:ph idx="1"/>
          </p:nvPr>
        </p:nvSpPr>
        <p:spPr>
          <a:xfrm>
            <a:off x="402771" y="1089212"/>
            <a:ext cx="11426372" cy="5109882"/>
          </a:xfrm>
        </p:spPr>
        <p:txBody>
          <a:bodyPr/>
          <a:lstStyle/>
          <a:p>
            <a:pPr marL="457200" indent="-457200">
              <a:buFont typeface="+mj-lt"/>
              <a:buAutoNum type="arabicPeriod"/>
            </a:pPr>
            <a:r>
              <a:rPr lang="en-US" dirty="0"/>
              <a:t>Uncertainty quantification (UQ) </a:t>
            </a:r>
          </a:p>
          <a:p>
            <a:pPr lvl="1"/>
            <a:r>
              <a:rPr lang="en-US" dirty="0"/>
              <a:t>Develop robust theory for an accurate, efficient, and broadly applicable variance deconvolution estimator for uncertainty quantification with stochastic solvers.</a:t>
            </a:r>
          </a:p>
          <a:p>
            <a:pPr marL="457200" indent="-457200">
              <a:buFont typeface="+mj-lt"/>
              <a:buAutoNum type="arabicPeriod"/>
            </a:pPr>
            <a:endParaRPr lang="en-US" dirty="0"/>
          </a:p>
          <a:p>
            <a:pPr marL="457200" indent="-457200">
              <a:buFont typeface="+mj-lt"/>
              <a:buAutoNum type="arabicPeriod"/>
            </a:pPr>
            <a:r>
              <a:rPr lang="en-US" dirty="0"/>
              <a:t>Global sensitivity analysis (GSA)</a:t>
            </a:r>
          </a:p>
          <a:p>
            <a:pPr lvl="1"/>
            <a:r>
              <a:rPr lang="en-US" dirty="0"/>
              <a:t>Assess the effect of stochastic solvers on GSA sensitivity indices.</a:t>
            </a:r>
          </a:p>
          <a:p>
            <a:pPr lvl="1"/>
            <a:r>
              <a:rPr lang="en-US" dirty="0"/>
              <a:t>Extend UQ framework to develop robust theory for a variance deconvolution estimator for sampling-based sensitivity indices.</a:t>
            </a:r>
          </a:p>
          <a:p>
            <a:pPr marL="457200" indent="-457200">
              <a:buFont typeface="+mj-lt"/>
              <a:buAutoNum type="arabicPeriod"/>
            </a:pPr>
            <a:endParaRPr lang="en-US" dirty="0"/>
          </a:p>
          <a:p>
            <a:pPr marL="457200" indent="-457200">
              <a:buFont typeface="+mj-lt"/>
              <a:buAutoNum type="arabicPeriod"/>
            </a:pPr>
            <a:r>
              <a:rPr lang="en-US" dirty="0"/>
              <a:t>Real-world Monte Carlo (MC) radiation transport (RT) problem</a:t>
            </a:r>
          </a:p>
          <a:p>
            <a:pPr lvl="1"/>
            <a:r>
              <a:rPr lang="en-US" dirty="0"/>
              <a:t>Demonstrate applicability and impact of variance deconvolution on large-scale radiation transport simulations.</a:t>
            </a:r>
          </a:p>
          <a:p>
            <a:pPr lvl="1"/>
            <a:r>
              <a:rPr lang="en-US" dirty="0"/>
              <a:t>Focus on problems relevant to the Center for Exascale Monte Carlo Neutron Transport (</a:t>
            </a:r>
            <a:r>
              <a:rPr lang="en-US" dirty="0" err="1"/>
              <a:t>CEMeNT</a:t>
            </a:r>
            <a:r>
              <a:rPr lang="en-US" dirty="0"/>
              <a:t>).</a:t>
            </a:r>
          </a:p>
        </p:txBody>
      </p:sp>
    </p:spTree>
    <p:extLst>
      <p:ext uri="{BB962C8B-B14F-4D97-AF65-F5344CB8AC3E}">
        <p14:creationId xmlns:p14="http://schemas.microsoft.com/office/powerpoint/2010/main" val="4095178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C4B2-F107-1A6B-28B8-999D47439AA1}"/>
              </a:ext>
            </a:extLst>
          </p:cNvPr>
          <p:cNvSpPr>
            <a:spLocks noGrp="1"/>
          </p:cNvSpPr>
          <p:nvPr>
            <p:ph type="title"/>
          </p:nvPr>
        </p:nvSpPr>
        <p:spPr/>
        <p:txBody>
          <a:bodyPr/>
          <a:lstStyle/>
          <a:p>
            <a:r>
              <a:rPr lang="en-US" dirty="0"/>
              <a:t>Okay gang, it’s math time</a:t>
            </a:r>
          </a:p>
        </p:txBody>
      </p:sp>
    </p:spTree>
    <p:extLst>
      <p:ext uri="{BB962C8B-B14F-4D97-AF65-F5344CB8AC3E}">
        <p14:creationId xmlns:p14="http://schemas.microsoft.com/office/powerpoint/2010/main" val="3015633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046430-6506-BE92-8CBD-5BC572D1D949}"/>
              </a:ext>
            </a:extLst>
          </p:cNvPr>
          <p:cNvSpPr/>
          <p:nvPr/>
        </p:nvSpPr>
        <p:spPr>
          <a:xfrm>
            <a:off x="6433328" y="2290921"/>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 Placeholder 3">
                <a:extLst>
                  <a:ext uri="{FF2B5EF4-FFF2-40B4-BE49-F238E27FC236}">
                    <a16:creationId xmlns:a16="http://schemas.microsoft.com/office/drawing/2014/main" id="{8B8E5BB6-DFB8-114E-9F54-0E288633F0F0}"/>
                  </a:ext>
                </a:extLst>
              </p:cNvPr>
              <p:cNvSpPr txBox="1">
                <a:spLocks/>
              </p:cNvSpPr>
              <p:nvPr/>
            </p:nvSpPr>
            <p:spPr>
              <a:xfrm>
                <a:off x="382814" y="3999684"/>
                <a:ext cx="8504708" cy="1673352"/>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Sampling UQ algorithm:</a:t>
                </a:r>
              </a:p>
              <a:p>
                <a:pPr marL="685800" lvl="1" indent="-342900">
                  <a:buFont typeface="+mj-lt"/>
                  <a:buAutoNum type="arabicPeriod"/>
                </a:pPr>
                <a:r>
                  <a:rPr lang="en-US" sz="2400" dirty="0"/>
                  <a:t>Sample UQ parameter </a:t>
                </a:r>
                <a14:m>
                  <m:oMath xmlns:m="http://schemas.openxmlformats.org/officeDocument/2006/math">
                    <m:r>
                      <a:rPr lang="en-US" sz="2400" i="1">
                        <a:latin typeface="Cambria Math" panose="02040503050406030204" pitchFamily="18" charset="0"/>
                      </a:rPr>
                      <m:t>𝜉</m:t>
                    </m:r>
                  </m:oMath>
                </a14:m>
                <a:endParaRPr lang="en-US" sz="2400" dirty="0"/>
              </a:p>
              <a:p>
                <a:pPr marL="685800" lvl="1" indent="-342900">
                  <a:buFont typeface="+mj-lt"/>
                  <a:buAutoNum type="arabicPeriod"/>
                </a:pPr>
                <a:r>
                  <a:rPr lang="en-US" sz="2400" dirty="0"/>
                  <a:t>Solve for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r>
                  <a:rPr lang="en-US" sz="2400" dirty="0"/>
                  <a:t> with existing solver</a:t>
                </a:r>
                <a:endParaRPr lang="en-US" sz="2400" b="1" dirty="0"/>
              </a:p>
              <a:p>
                <a:pPr marL="685800" lvl="1" indent="-342900">
                  <a:buFont typeface="+mj-lt"/>
                  <a:buAutoNum type="arabicPeriod"/>
                </a:pPr>
                <a:r>
                  <a:rPr lang="en-US" sz="2400" dirty="0"/>
                  <a:t>Repeat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r>
                  <a:rPr lang="en-US" sz="2400" dirty="0"/>
                  <a:t> UQ samples</a:t>
                </a:r>
              </a:p>
              <a:p>
                <a:pPr marL="685800" lvl="1" indent="-342900">
                  <a:buFont typeface="+mj-lt"/>
                  <a:buAutoNum type="arabicPeriod"/>
                </a:pPr>
                <a:r>
                  <a:rPr lang="en-US" sz="2400" dirty="0"/>
                  <a:t>Use sampling-based estimators for statistics</a:t>
                </a:r>
              </a:p>
              <a:p>
                <a:endParaRPr lang="en-US" sz="2400" dirty="0"/>
              </a:p>
              <a:p>
                <a:endParaRPr lang="en-US" sz="2400" dirty="0"/>
              </a:p>
            </p:txBody>
          </p:sp>
        </mc:Choice>
        <mc:Fallback xmlns="">
          <p:sp>
            <p:nvSpPr>
              <p:cNvPr id="8" name="Text Placeholder 3">
                <a:extLst>
                  <a:ext uri="{FF2B5EF4-FFF2-40B4-BE49-F238E27FC236}">
                    <a16:creationId xmlns:a16="http://schemas.microsoft.com/office/drawing/2014/main" id="{8B8E5BB6-DFB8-114E-9F54-0E288633F0F0}"/>
                  </a:ext>
                </a:extLst>
              </p:cNvPr>
              <p:cNvSpPr txBox="1">
                <a:spLocks noRot="1" noChangeAspect="1" noMove="1" noResize="1" noEditPoints="1" noAdjustHandles="1" noChangeArrowheads="1" noChangeShapeType="1" noTextEdit="1"/>
              </p:cNvSpPr>
              <p:nvPr/>
            </p:nvSpPr>
            <p:spPr>
              <a:xfrm>
                <a:off x="382814" y="3999684"/>
                <a:ext cx="8504708" cy="1673352"/>
              </a:xfrm>
              <a:prstGeom prst="rect">
                <a:avLst/>
              </a:prstGeom>
              <a:blipFill>
                <a:blip r:embed="rId3"/>
                <a:stretch>
                  <a:fillRect l="-1194" t="-4511" b="-2556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Sampling uncertainty quantification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222087" y="1382200"/>
                <a:ext cx="6000338" cy="1673288"/>
              </a:xfrm>
            </p:spPr>
            <p:txBody>
              <a:bodyPr>
                <a:noAutofit/>
              </a:bodyPr>
              <a:lstStyle/>
              <a:p>
                <a:pPr marL="342900" indent="-342900">
                  <a:buFont typeface="Arial" panose="020B0604020202020204" pitchFamily="34" charset="0"/>
                  <a:buChar char="•"/>
                </a:pPr>
                <a:r>
                  <a:rPr lang="en-US" sz="2400" dirty="0"/>
                  <a:t>Quantity of interest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endParaRPr lang="en-US" sz="2400" dirty="0"/>
              </a:p>
              <a:p>
                <a:pPr marL="342900" indent="-342900">
                  <a:buFont typeface="Arial" panose="020B0604020202020204" pitchFamily="34" charset="0"/>
                  <a:buChar char="•"/>
                </a:pPr>
                <a:r>
                  <a:rPr lang="en-US" sz="2400" b="1" dirty="0"/>
                  <a:t>Characterize </a:t>
                </a:r>
                <a14:m>
                  <m:oMath xmlns:m="http://schemas.openxmlformats.org/officeDocument/2006/math">
                    <m:r>
                      <a:rPr lang="en-US" sz="2400" b="1" i="1" smtClean="0">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with</a:t>
                </a:r>
              </a:p>
              <a:p>
                <a:pPr lvl="1"/>
                <a:r>
                  <a:rPr lang="en-US" sz="2400" dirty="0">
                    <a:ea typeface="Cambria Math" panose="02040503050406030204" pitchFamily="18" charset="0"/>
                  </a:rPr>
                  <a:t>Mean,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a14:m>
                <a:r>
                  <a:rPr lang="en-US" sz="2400" i="1" dirty="0">
                    <a:ea typeface="Cambria Math" panose="02040503050406030204" pitchFamily="18" charset="0"/>
                  </a:rPr>
                  <a:t>		</a:t>
                </a:r>
              </a:p>
              <a:p>
                <a:pPr lvl="1"/>
                <a:r>
                  <a:rPr lang="en-US" sz="2400" b="1" dirty="0">
                    <a:ea typeface="Cambria Math" panose="02040503050406030204" pitchFamily="18" charset="0"/>
                  </a:rPr>
                  <a:t>Variance, </a:t>
                </a:r>
                <a14:m>
                  <m:oMath xmlns:m="http://schemas.openxmlformats.org/officeDocument/2006/math">
                    <m:r>
                      <a:rPr lang="en-US" sz="2400" b="1" i="1">
                        <a:latin typeface="Cambria Math" panose="02040503050406030204" pitchFamily="18" charset="0"/>
                        <a:ea typeface="Cambria Math" panose="02040503050406030204" pitchFamily="18" charset="0"/>
                      </a:rPr>
                      <m:t>𝕍</m:t>
                    </m:r>
                    <m:r>
                      <a:rPr lang="en-US" sz="2400" b="1" i="1">
                        <a:latin typeface="Cambria Math" panose="02040503050406030204" pitchFamily="18" charset="0"/>
                        <a:ea typeface="Cambria Math" panose="02040503050406030204" pitchFamily="18" charset="0"/>
                      </a:rPr>
                      <m:t>𝒂</m:t>
                    </m:r>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𝒓</m:t>
                        </m:r>
                      </m:e>
                      <m:sub>
                        <m:r>
                          <a:rPr lang="en-US" sz="2400" b="1" i="1" smtClean="0">
                            <a:latin typeface="Cambria Math" panose="02040503050406030204" pitchFamily="18" charset="0"/>
                            <a:ea typeface="Cambria Math" panose="02040503050406030204" pitchFamily="18" charset="0"/>
                          </a:rPr>
                          <m:t>𝝃</m:t>
                        </m:r>
                      </m:sub>
                    </m:sSub>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𝑸</m:t>
                        </m:r>
                      </m:e>
                    </m:d>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sup>
                        <m:r>
                          <a:rPr lang="en-US" sz="2400" i="1">
                            <a:latin typeface="Cambria Math" panose="02040503050406030204" pitchFamily="18" charset="0"/>
                            <a:ea typeface="Cambria Math" panose="02040503050406030204" pitchFamily="18" charset="0"/>
                          </a:rPr>
                          <m:t>2</m:t>
                        </m:r>
                      </m:sup>
                    </m:sSup>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222087" y="1382200"/>
                <a:ext cx="6000338" cy="1673288"/>
              </a:xfrm>
              <a:blipFill>
                <a:blip r:embed="rId4"/>
                <a:stretch>
                  <a:fillRect l="-1266" t="-5263" b="-6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19A5C8-F2CC-161F-4AC4-029CA73892EA}"/>
                  </a:ext>
                </a:extLst>
              </p:cNvPr>
              <p:cNvSpPr txBox="1"/>
              <p:nvPr/>
            </p:nvSpPr>
            <p:spPr>
              <a:xfrm>
                <a:off x="6236770" y="2290921"/>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BC19A5C8-F2CC-161F-4AC4-029CA73892EA}"/>
                  </a:ext>
                </a:extLst>
              </p:cNvPr>
              <p:cNvSpPr txBox="1">
                <a:spLocks noRot="1" noChangeAspect="1" noMove="1" noResize="1" noEditPoints="1" noAdjustHandles="1" noChangeArrowheads="1" noChangeShapeType="1" noTextEdit="1"/>
              </p:cNvSpPr>
              <p:nvPr/>
            </p:nvSpPr>
            <p:spPr>
              <a:xfrm>
                <a:off x="6236770" y="2290921"/>
                <a:ext cx="5606718" cy="1169231"/>
              </a:xfrm>
              <a:prstGeom prst="rect">
                <a:avLst/>
              </a:prstGeom>
              <a:blipFill>
                <a:blip r:embed="rId5"/>
                <a:stretch>
                  <a:fillRect t="-95699" b="-152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B75053-D110-5827-0898-ED212BEEBC00}"/>
                  </a:ext>
                </a:extLst>
              </p:cNvPr>
              <p:cNvSpPr txBox="1"/>
              <p:nvPr/>
            </p:nvSpPr>
            <p:spPr>
              <a:xfrm>
                <a:off x="6433328" y="3460152"/>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04B75053-D110-5827-0898-ED212BEEBC00}"/>
                  </a:ext>
                </a:extLst>
              </p:cNvPr>
              <p:cNvSpPr txBox="1">
                <a:spLocks noRot="1" noChangeAspect="1" noMove="1" noResize="1" noEditPoints="1" noAdjustHandles="1" noChangeArrowheads="1" noChangeShapeType="1" noTextEdit="1"/>
              </p:cNvSpPr>
              <p:nvPr/>
            </p:nvSpPr>
            <p:spPr>
              <a:xfrm>
                <a:off x="6433328" y="3460152"/>
                <a:ext cx="5606718" cy="1169231"/>
              </a:xfrm>
              <a:prstGeom prst="rect">
                <a:avLst/>
              </a:prstGeom>
              <a:blipFill>
                <a:blip r:embed="rId6"/>
                <a:stretch>
                  <a:fillRect t="-95699" b="-1526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0559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99A0472-63DE-13FA-B4FC-A3739A3DB3D2}"/>
              </a:ext>
            </a:extLst>
          </p:cNvPr>
          <p:cNvSpPr/>
          <p:nvPr/>
        </p:nvSpPr>
        <p:spPr>
          <a:xfrm>
            <a:off x="6061063" y="1382200"/>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100FA0-9BD9-0F49-7263-BAB695C42946}"/>
                  </a:ext>
                </a:extLst>
              </p:cNvPr>
              <p:cNvSpPr txBox="1"/>
              <p:nvPr/>
            </p:nvSpPr>
            <p:spPr>
              <a:xfrm>
                <a:off x="5969575" y="1728070"/>
                <a:ext cx="5536585" cy="1579920"/>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𝜂</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r>
                                    <a:rPr lang="en-US" sz="2400" b="0" i="1" smtClean="0">
                                      <a:latin typeface="Cambria Math" panose="02040503050406030204" pitchFamily="18" charset="0"/>
                                    </a:rPr>
                                    <m:t>,</m:t>
                                  </m:r>
                                  <m:r>
                                    <a:rPr lang="en-US" sz="2400" b="0" i="1" smtClean="0">
                                      <a:latin typeface="Cambria Math" panose="02040503050406030204" pitchFamily="18" charset="0"/>
                                    </a:rPr>
                                    <m:t>𝜂</m:t>
                                  </m:r>
                                </m:e>
                                <m:sub>
                                  <m:r>
                                    <a:rPr lang="en-US" sz="2400" b="0" i="1" smtClean="0">
                                      <a:latin typeface="Cambria Math" panose="02040503050406030204" pitchFamily="18" charset="0"/>
                                    </a:rPr>
                                    <m:t>𝑗</m:t>
                                  </m:r>
                                </m:sub>
                              </m:sSub>
                            </m:e>
                          </m:d>
                        </m:e>
                      </m:nary>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𝜉</m:t>
                          </m:r>
                        </m:e>
                      </m:d>
                      <m:r>
                        <a:rPr lang="en-US" sz="2400" b="0" i="1" smtClean="0">
                          <a:latin typeface="Cambria Math" panose="02040503050406030204" pitchFamily="18"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BE100FA0-9BD9-0F49-7263-BAB695C42946}"/>
                  </a:ext>
                </a:extLst>
              </p:cNvPr>
              <p:cNvSpPr txBox="1">
                <a:spLocks noRot="1" noChangeAspect="1" noMove="1" noResize="1" noEditPoints="1" noAdjustHandles="1" noChangeArrowheads="1" noChangeShapeType="1" noTextEdit="1"/>
              </p:cNvSpPr>
              <p:nvPr/>
            </p:nvSpPr>
            <p:spPr>
              <a:xfrm>
                <a:off x="5969575" y="1728070"/>
                <a:ext cx="5536585" cy="1579920"/>
              </a:xfrm>
              <a:prstGeom prst="rect">
                <a:avLst/>
              </a:prstGeom>
              <a:blipFill>
                <a:blip r:embed="rId3"/>
                <a:stretch>
                  <a:fillRect t="-70635" b="-86508"/>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Stochastic solvers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382814" y="1382200"/>
                <a:ext cx="5586761" cy="1450942"/>
              </a:xfrm>
            </p:spPr>
            <p:txBody>
              <a:bodyPr>
                <a:noAutofit/>
              </a:bodyPr>
              <a:lstStyle/>
              <a:p>
                <a:pPr marL="342900" indent="-342900"/>
                <a:r>
                  <a:rPr lang="en-US" sz="2400" dirty="0"/>
                  <a:t>Solver uncertainty </a:t>
                </a:r>
                <a14:m>
                  <m:oMath xmlns:m="http://schemas.openxmlformats.org/officeDocument/2006/math">
                    <m:r>
                      <a:rPr lang="en-US" sz="2400" b="0" i="1" smtClean="0">
                        <a:latin typeface="Cambria Math" panose="02040503050406030204" pitchFamily="18" charset="0"/>
                      </a:rPr>
                      <m:t>𝜂</m:t>
                    </m:r>
                  </m:oMath>
                </a14:m>
                <a:endParaRPr lang="en-US" sz="2400" dirty="0"/>
              </a:p>
              <a:p>
                <a:pPr marL="342900" indent="-342900">
                  <a:buFont typeface="Arial" panose="020B0604020202020204" pitchFamily="34" charset="0"/>
                  <a:buChar char="•"/>
                </a:pPr>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𝜂</m:t>
                        </m:r>
                      </m:e>
                    </m:d>
                  </m:oMath>
                </a14:m>
                <a:endParaRPr lang="en-US" sz="2400" dirty="0"/>
              </a:p>
              <a:p>
                <a:pPr marL="342900" indent="-342900"/>
                <a:r>
                  <a:rPr lang="en-US" sz="2400" b="1" dirty="0"/>
                  <a:t>Approximate </a:t>
                </a:r>
                <a14:m>
                  <m:oMath xmlns:m="http://schemas.openxmlformats.org/officeDocument/2006/math">
                    <m:r>
                      <a:rPr lang="en-US" sz="2400" b="1" i="1">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382814" y="1382200"/>
                <a:ext cx="5586761" cy="1450942"/>
              </a:xfrm>
              <a:blipFill>
                <a:blip r:embed="rId4"/>
                <a:stretch>
                  <a:fillRect l="-1591" t="-6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3211950D-4CF2-0B73-2DBA-411CBC58445D}"/>
                  </a:ext>
                </a:extLst>
              </p:cNvPr>
              <p:cNvSpPr txBox="1">
                <a:spLocks/>
              </p:cNvSpPr>
              <p:nvPr/>
            </p:nvSpPr>
            <p:spPr>
              <a:xfrm>
                <a:off x="382814" y="4375910"/>
                <a:ext cx="7135586" cy="1813298"/>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Example: Monte Carlo Radiation Transport</a:t>
                </a:r>
              </a:p>
              <a:p>
                <a:pPr marL="342900" indent="-342900"/>
                <a14:m>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oMath>
                </a14:m>
                <a:r>
                  <a:rPr lang="en-US" sz="2400" dirty="0"/>
                  <a:t> goal quantity (flux, energy dep., </a:t>
                </a:r>
                <a:r>
                  <a:rPr lang="en-US" sz="2400" i="1" dirty="0" err="1"/>
                  <a:t>etc</a:t>
                </a:r>
                <a:r>
                  <a:rPr lang="en-US" sz="2400" dirty="0"/>
                  <a:t>)</a:t>
                </a:r>
                <a:endParaRPr lang="en-US" sz="2400" i="1" dirty="0"/>
              </a:p>
              <a:p>
                <a:pPr marL="342900" indent="-342900"/>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i="1" smtClean="0">
                            <a:latin typeface="Cambria Math" panose="02040503050406030204" pitchFamily="18" charset="0"/>
                          </a:rPr>
                        </m:ctrlPr>
                      </m:dPr>
                      <m:e>
                        <m:r>
                          <a:rPr lang="en-US" sz="2400" i="1" smtClean="0">
                            <a:latin typeface="Cambria Math" panose="02040503050406030204" pitchFamily="18" charset="0"/>
                          </a:rPr>
                          <m:t>𝜂</m:t>
                        </m:r>
                      </m:e>
                    </m:d>
                    <m:r>
                      <a:rPr lang="en-US" sz="2400" b="0" i="1" smtClean="0">
                        <a:latin typeface="Cambria Math" panose="02040503050406030204" pitchFamily="18" charset="0"/>
                      </a:rPr>
                      <m:t>→</m:t>
                    </m:r>
                  </m:oMath>
                </a14:m>
                <a:r>
                  <a:rPr lang="en-US" sz="2400" dirty="0"/>
                  <a:t> single history’s tally</a:t>
                </a:r>
              </a:p>
              <a:p>
                <a:pPr marL="342900" indent="-342900"/>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r>
                      <a:rPr lang="en-US" sz="2400" b="0" i="1" smtClean="0">
                        <a:latin typeface="Cambria Math" panose="02040503050406030204" pitchFamily="18" charset="0"/>
                      </a:rPr>
                      <m:t>→</m:t>
                    </m:r>
                  </m:oMath>
                </a14:m>
                <a:r>
                  <a:rPr lang="en-US" sz="2400" dirty="0"/>
                  <a:t> number of particle histories</a:t>
                </a:r>
              </a:p>
              <a:p>
                <a:pPr marL="342900" indent="-342900"/>
                <a:endParaRPr lang="en-US" sz="2400" dirty="0"/>
              </a:p>
            </p:txBody>
          </p:sp>
        </mc:Choice>
        <mc:Fallback xmlns="">
          <p:sp>
            <p:nvSpPr>
              <p:cNvPr id="3" name="Text Placeholder 3">
                <a:extLst>
                  <a:ext uri="{FF2B5EF4-FFF2-40B4-BE49-F238E27FC236}">
                    <a16:creationId xmlns:a16="http://schemas.microsoft.com/office/drawing/2014/main" id="{3211950D-4CF2-0B73-2DBA-411CBC58445D}"/>
                  </a:ext>
                </a:extLst>
              </p:cNvPr>
              <p:cNvSpPr txBox="1">
                <a:spLocks noRot="1" noChangeAspect="1" noMove="1" noResize="1" noEditPoints="1" noAdjustHandles="1" noChangeArrowheads="1" noChangeShapeType="1" noTextEdit="1"/>
              </p:cNvSpPr>
              <p:nvPr/>
            </p:nvSpPr>
            <p:spPr>
              <a:xfrm>
                <a:off x="382814" y="4375910"/>
                <a:ext cx="7135586" cy="1813298"/>
              </a:xfrm>
              <a:prstGeom prst="rect">
                <a:avLst/>
              </a:prstGeom>
              <a:blipFill>
                <a:blip r:embed="rId7"/>
                <a:stretch>
                  <a:fillRect l="-1423" t="-4861" b="-2083"/>
                </a:stretch>
              </a:blipFill>
            </p:spPr>
            <p:txBody>
              <a:bodyPr/>
              <a:lstStyle/>
              <a:p>
                <a:r>
                  <a:rPr lang="en-US">
                    <a:noFill/>
                  </a:rPr>
                  <a:t> </a:t>
                </a:r>
              </a:p>
            </p:txBody>
          </p:sp>
        </mc:Fallback>
      </mc:AlternateContent>
    </p:spTree>
    <p:extLst>
      <p:ext uri="{BB962C8B-B14F-4D97-AF65-F5344CB8AC3E}">
        <p14:creationId xmlns:p14="http://schemas.microsoft.com/office/powerpoint/2010/main" val="14249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3E0D2E-EC5E-9C2E-0051-AE8FB471DF1B}"/>
              </a:ext>
            </a:extLst>
          </p:cNvPr>
          <p:cNvSpPr/>
          <p:nvPr/>
        </p:nvSpPr>
        <p:spPr>
          <a:xfrm>
            <a:off x="2547159" y="5546110"/>
            <a:ext cx="7097679" cy="1242882"/>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EC12CD-9983-CC44-962D-D65BC5F0C1CF}"/>
                  </a:ext>
                </a:extLst>
              </p:cNvPr>
              <p:cNvSpPr txBox="1"/>
              <p:nvPr/>
            </p:nvSpPr>
            <p:spPr>
              <a:xfrm>
                <a:off x="223663" y="2169788"/>
                <a:ext cx="8991457" cy="645433"/>
              </a:xfrm>
              <a:prstGeom prst="rect">
                <a:avLst/>
              </a:prstGeom>
              <a:noFill/>
            </p:spPr>
            <p:txBody>
              <a:bodyPr wrap="square">
                <a:spAutoFit/>
              </a:bodyPr>
              <a:lstStyle/>
              <a:p>
                <a:pPr marL="1371600" lvl="2" indent="-457200">
                  <a:lnSpc>
                    <a:spcPct val="150000"/>
                  </a:lnSpc>
                  <a:buClr>
                    <a:schemeClr val="accent1"/>
                  </a:buClr>
                  <a:buFont typeface="+mj-lt"/>
                  <a:buAutoNum type="alphaLcParenR" startAt="2"/>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p:txBody>
          </p:sp>
        </mc:Choice>
        <mc:Fallback xmlns="">
          <p:sp>
            <p:nvSpPr>
              <p:cNvPr id="26" name="TextBox 25">
                <a:extLst>
                  <a:ext uri="{FF2B5EF4-FFF2-40B4-BE49-F238E27FC236}">
                    <a16:creationId xmlns:a16="http://schemas.microsoft.com/office/drawing/2014/main" id="{D3EC12CD-9983-CC44-962D-D65BC5F0C1CF}"/>
                  </a:ext>
                </a:extLst>
              </p:cNvPr>
              <p:cNvSpPr txBox="1">
                <a:spLocks noRot="1" noChangeAspect="1" noMove="1" noResize="1" noEditPoints="1" noAdjustHandles="1" noChangeArrowheads="1" noChangeShapeType="1" noTextEdit="1"/>
              </p:cNvSpPr>
              <p:nvPr/>
            </p:nvSpPr>
            <p:spPr>
              <a:xfrm>
                <a:off x="223663" y="2169788"/>
                <a:ext cx="8991457" cy="645433"/>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59812"/>
                <a:ext cx="11297344" cy="863698"/>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59812"/>
                <a:ext cx="11297344" cy="863698"/>
              </a:xfrm>
              <a:prstGeom prst="rect">
                <a:avLst/>
              </a:prstGeom>
              <a:blipFill>
                <a:blip r:embed="rId4"/>
                <a:stretch>
                  <a:fillRect l="-673" t="-5797" b="-144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Standard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53975"/>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53975"/>
                <a:ext cx="11297344" cy="716350"/>
              </a:xfrm>
              <a:prstGeom prst="rect">
                <a:avLst/>
              </a:prstGeom>
              <a:blipFill>
                <a:blip r:embed="rId5"/>
                <a:stretch>
                  <a:fillRect l="-673"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364054-03C0-B946-9FBD-4D3C7C94BCFB}"/>
                  </a:ext>
                </a:extLst>
              </p:cNvPr>
              <p:cNvSpPr txBox="1"/>
              <p:nvPr/>
            </p:nvSpPr>
            <p:spPr>
              <a:xfrm>
                <a:off x="223664" y="2800955"/>
                <a:ext cx="11297344" cy="717697"/>
              </a:xfrm>
              <a:prstGeom prst="rect">
                <a:avLst/>
              </a:prstGeom>
              <a:noFill/>
            </p:spPr>
            <p:txBody>
              <a:bodyPr wrap="square" rtlCol="0">
                <a:spAutoFit/>
              </a:bodyPr>
              <a:lstStyle/>
              <a:p>
                <a:pPr marL="1371600" lvl="2" indent="-457200">
                  <a:buClr>
                    <a:schemeClr val="accent1"/>
                  </a:buClr>
                  <a:buFont typeface="+mj-lt"/>
                  <a:buAutoNum type="alphaLcParenR" startAt="3"/>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d>
                    <m:r>
                      <a:rPr lang="en-US" sz="2400" i="1">
                        <a:latin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sup>
                      <m:e>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𝜂</m:t>
                                </m:r>
                              </m:e>
                              <m:sub>
                                <m:r>
                                  <a:rPr lang="en-US" sz="2400" i="1">
                                    <a:latin typeface="Cambria Math" panose="02040503050406030204" pitchFamily="18" charset="0"/>
                                    <a:ea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8" name="TextBox 17">
                <a:extLst>
                  <a:ext uri="{FF2B5EF4-FFF2-40B4-BE49-F238E27FC236}">
                    <a16:creationId xmlns:a16="http://schemas.microsoft.com/office/drawing/2014/main" id="{8E364054-03C0-B946-9FBD-4D3C7C94BCFB}"/>
                  </a:ext>
                </a:extLst>
              </p:cNvPr>
              <p:cNvSpPr txBox="1">
                <a:spLocks noRot="1" noChangeAspect="1" noMove="1" noResize="1" noEditPoints="1" noAdjustHandles="1" noChangeArrowheads="1" noChangeShapeType="1" noTextEdit="1"/>
              </p:cNvSpPr>
              <p:nvPr/>
            </p:nvSpPr>
            <p:spPr>
              <a:xfrm>
                <a:off x="223664" y="2800955"/>
                <a:ext cx="11297344" cy="717697"/>
              </a:xfrm>
              <a:prstGeom prst="rect">
                <a:avLst/>
              </a:prstGeom>
              <a:blipFill>
                <a:blip r:embed="rId6"/>
                <a:stretch>
                  <a:fillRect t="-70175" b="-1035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116CDC-0088-E685-C860-421402F771AC}"/>
              </a:ext>
            </a:extLst>
          </p:cNvPr>
          <p:cNvSpPr txBox="1"/>
          <p:nvPr/>
        </p:nvSpPr>
        <p:spPr>
          <a:xfrm>
            <a:off x="223663" y="4870651"/>
            <a:ext cx="6380337"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Approximate variance over UQ space </a:t>
            </a:r>
          </a:p>
        </p:txBody>
      </p:sp>
      <p:sp>
        <p:nvSpPr>
          <p:cNvPr id="7" name="TextBox 6">
            <a:extLst>
              <a:ext uri="{FF2B5EF4-FFF2-40B4-BE49-F238E27FC236}">
                <a16:creationId xmlns:a16="http://schemas.microsoft.com/office/drawing/2014/main" id="{07507F5A-6785-7CD6-4C73-610EF285BE9B}"/>
              </a:ext>
            </a:extLst>
          </p:cNvPr>
          <p:cNvSpPr txBox="1"/>
          <p:nvPr/>
        </p:nvSpPr>
        <p:spPr>
          <a:xfrm>
            <a:off x="223663" y="3300606"/>
            <a:ext cx="6670781"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Approximate mean over UQ space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8442BD-FCE1-BF33-F543-F11FA8EB6223}"/>
                  </a:ext>
                </a:extLst>
              </p:cNvPr>
              <p:cNvSpPr txBox="1"/>
              <p:nvPr/>
            </p:nvSpPr>
            <p:spPr>
              <a:xfrm>
                <a:off x="2237434" y="3892216"/>
                <a:ext cx="4657010" cy="11692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xmlns="">
          <p:sp>
            <p:nvSpPr>
              <p:cNvPr id="11" name="TextBox 10">
                <a:extLst>
                  <a:ext uri="{FF2B5EF4-FFF2-40B4-BE49-F238E27FC236}">
                    <a16:creationId xmlns:a16="http://schemas.microsoft.com/office/drawing/2014/main" id="{EA8442BD-FCE1-BF33-F543-F11FA8EB6223}"/>
                  </a:ext>
                </a:extLst>
              </p:cNvPr>
              <p:cNvSpPr txBox="1">
                <a:spLocks noRot="1" noChangeAspect="1" noMove="1" noResize="1" noEditPoints="1" noAdjustHandles="1" noChangeArrowheads="1" noChangeShapeType="1" noTextEdit="1"/>
              </p:cNvSpPr>
              <p:nvPr/>
            </p:nvSpPr>
            <p:spPr>
              <a:xfrm>
                <a:off x="2237434" y="3892216"/>
                <a:ext cx="4657010" cy="1169231"/>
              </a:xfrm>
              <a:prstGeom prst="rect">
                <a:avLst/>
              </a:prstGeom>
              <a:blipFill>
                <a:blip r:embed="rId7"/>
                <a:stretch>
                  <a:fillRect l="-272" t="-95699" b="-152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D0EB4B-7E4B-C136-1266-51AFAFF3866F}"/>
                  </a:ext>
                </a:extLst>
              </p:cNvPr>
              <p:cNvSpPr txBox="1"/>
              <p:nvPr/>
            </p:nvSpPr>
            <p:spPr>
              <a:xfrm>
                <a:off x="2547160" y="5578870"/>
                <a:ext cx="7097679"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sub>
                                      <m:r>
                                        <a:rPr lang="en-US" sz="2400" b="0" i="1" smtClean="0">
                                          <a:latin typeface="Cambria Math" panose="02040503050406030204" pitchFamily="18" charset="0"/>
                                        </a:rPr>
                                        <m:t>𝑎𝑣𝑔</m:t>
                                      </m:r>
                                    </m:sub>
                                  </m:sSub>
                                </m:e>
                              </m:d>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12" name="TextBox 11">
                <a:extLst>
                  <a:ext uri="{FF2B5EF4-FFF2-40B4-BE49-F238E27FC236}">
                    <a16:creationId xmlns:a16="http://schemas.microsoft.com/office/drawing/2014/main" id="{9AD0EB4B-7E4B-C136-1266-51AFAFF3866F}"/>
                  </a:ext>
                </a:extLst>
              </p:cNvPr>
              <p:cNvSpPr txBox="1">
                <a:spLocks noRot="1" noChangeAspect="1" noMove="1" noResize="1" noEditPoints="1" noAdjustHandles="1" noChangeArrowheads="1" noChangeShapeType="1" noTextEdit="1"/>
              </p:cNvSpPr>
              <p:nvPr/>
            </p:nvSpPr>
            <p:spPr>
              <a:xfrm>
                <a:off x="2547160" y="5578870"/>
                <a:ext cx="7097679" cy="1169231"/>
              </a:xfrm>
              <a:prstGeom prst="rect">
                <a:avLst/>
              </a:prstGeom>
              <a:blipFill>
                <a:blip r:embed="rId8"/>
                <a:stretch>
                  <a:fillRect t="-95699" b="-15161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07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7"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92F009-6585-06DA-1F85-94E4839B214A}"/>
              </a:ext>
            </a:extLst>
          </p:cNvPr>
          <p:cNvSpPr txBox="1">
            <a:spLocks/>
          </p:cNvSpPr>
          <p:nvPr/>
        </p:nvSpPr>
        <p:spPr>
          <a:xfrm>
            <a:off x="838200" y="1219209"/>
            <a:ext cx="10515600" cy="2852737"/>
          </a:xfrm>
          <a:prstGeom prst="rect">
            <a:avLst/>
          </a:prstGeom>
          <a:solidFill>
            <a:schemeClr val="accent2"/>
          </a:solidFill>
          <a:ln>
            <a:solidFill>
              <a:schemeClr val="accent2"/>
            </a:solidFill>
          </a:ln>
        </p:spPr>
        <p:txBody>
          <a:bodyPr vert="horz" lIns="91440" tIns="640080" rIns="91440" bIns="548640" rtlCol="0" anchor="ctr">
            <a:noAutofit/>
          </a:bodyPr>
          <a:lstStyle>
            <a:lvl1pPr marL="91440" algn="l" defTabSz="685800" rtl="0" eaLnBrk="1" latinLnBrk="0" hangingPunct="1">
              <a:lnSpc>
                <a:spcPct val="90000"/>
              </a:lnSpc>
              <a:spcBef>
                <a:spcPct val="0"/>
              </a:spcBef>
              <a:buNone/>
              <a:defRPr sz="3600" b="1" i="0" kern="1200">
                <a:solidFill>
                  <a:schemeClr val="accent1"/>
                </a:solidFill>
                <a:latin typeface="+mj-lt"/>
                <a:ea typeface="+mj-ea"/>
                <a:cs typeface="Arial" panose="020B0604020202020204" pitchFamily="34" charset="0"/>
              </a:defRPr>
            </a:lvl1pPr>
          </a:lstStyle>
          <a:p>
            <a:pPr algn="ctr"/>
            <a:r>
              <a:rPr lang="en-US" sz="6000" dirty="0"/>
              <a:t>Zoom out: what are we talking about?</a:t>
            </a:r>
          </a:p>
        </p:txBody>
      </p:sp>
      <p:sp>
        <p:nvSpPr>
          <p:cNvPr id="2" name="Title 1">
            <a:extLst>
              <a:ext uri="{FF2B5EF4-FFF2-40B4-BE49-F238E27FC236}">
                <a16:creationId xmlns:a16="http://schemas.microsoft.com/office/drawing/2014/main" id="{D0B64BF7-5625-83B6-063F-EFB5F71D28DF}"/>
              </a:ext>
            </a:extLst>
          </p:cNvPr>
          <p:cNvSpPr>
            <a:spLocks noGrp="1"/>
          </p:cNvSpPr>
          <p:nvPr>
            <p:ph type="title"/>
          </p:nvPr>
        </p:nvSpPr>
        <p:spPr/>
        <p:txBody>
          <a:bodyPr>
            <a:noAutofit/>
          </a:bodyPr>
          <a:lstStyle/>
          <a:p>
            <a:r>
              <a:rPr lang="en-US" dirty="0"/>
              <a:t>Bottom Line Up Front</a:t>
            </a:r>
          </a:p>
        </p:txBody>
      </p:sp>
      <p:sp>
        <p:nvSpPr>
          <p:cNvPr id="3" name="Content Placeholder 2">
            <a:extLst>
              <a:ext uri="{FF2B5EF4-FFF2-40B4-BE49-F238E27FC236}">
                <a16:creationId xmlns:a16="http://schemas.microsoft.com/office/drawing/2014/main" id="{F309FC53-0E28-1225-0375-34C9D6FA43CD}"/>
              </a:ext>
            </a:extLst>
          </p:cNvPr>
          <p:cNvSpPr>
            <a:spLocks noGrp="1"/>
          </p:cNvSpPr>
          <p:nvPr>
            <p:ph idx="1"/>
          </p:nvPr>
        </p:nvSpPr>
        <p:spPr>
          <a:xfrm>
            <a:off x="382814" y="1161807"/>
            <a:ext cx="11426372" cy="5529449"/>
          </a:xfrm>
          <a:solidFill>
            <a:schemeClr val="bg1"/>
          </a:solidFill>
        </p:spPr>
        <p:txBody>
          <a:bodyPr>
            <a:noAutofit/>
          </a:bodyPr>
          <a:lstStyle/>
          <a:p>
            <a:pPr marL="228600" indent="-228600">
              <a:lnSpc>
                <a:spcPct val="110000"/>
              </a:lnSpc>
              <a:spcBef>
                <a:spcPts val="1200"/>
              </a:spcBef>
            </a:pPr>
            <a:r>
              <a:rPr lang="en-US" sz="2100" i="1" dirty="0"/>
              <a:t>Variance deconvolution</a:t>
            </a:r>
            <a:r>
              <a:rPr lang="en-US" sz="2100" dirty="0"/>
              <a:t> is a novel method for uncertainty quantification (UQ) and global sensitivity analysis (GSA) when the underlying solver is stochastic that does not require resolving the stochastic solver variance to near-zero.</a:t>
            </a:r>
          </a:p>
          <a:p>
            <a:pPr marL="228600" indent="-228600">
              <a:lnSpc>
                <a:spcPct val="110000"/>
              </a:lnSpc>
              <a:spcBef>
                <a:spcPts val="1200"/>
              </a:spcBef>
            </a:pPr>
            <a:r>
              <a:rPr lang="en-US" sz="2100" dirty="0"/>
              <a:t>Variance deconvolution is a </a:t>
            </a:r>
            <a:r>
              <a:rPr lang="en-US" sz="2100" i="1" dirty="0"/>
              <a:t>non-intrusive</a:t>
            </a:r>
            <a:r>
              <a:rPr lang="en-US" sz="2100" dirty="0"/>
              <a:t> approach that can be paired with any stochastic solver and was tested with multiple Monte Carlo radiation transport codes.</a:t>
            </a:r>
          </a:p>
          <a:p>
            <a:pPr marL="228600" indent="-228600">
              <a:lnSpc>
                <a:spcPct val="110000"/>
              </a:lnSpc>
              <a:spcBef>
                <a:spcPts val="1200"/>
              </a:spcBef>
            </a:pPr>
            <a:r>
              <a:rPr lang="en-US" sz="2100" dirty="0"/>
              <a:t>Variance deconvolution was shown theoretically and numerically to accurately compute key UQ and GSA statistics for a lower computational cost than the standard approach.</a:t>
            </a:r>
          </a:p>
          <a:p>
            <a:pPr marL="228600">
              <a:lnSpc>
                <a:spcPct val="110000"/>
              </a:lnSpc>
              <a:spcBef>
                <a:spcPts val="1200"/>
              </a:spcBef>
            </a:pPr>
            <a:r>
              <a:rPr lang="en-US" sz="2100" dirty="0"/>
              <a:t>This work has been published in the Journal of Quantitative Spectroscopy and Radiative Transfer and has been presented at academic conferences such as the International Conference on Mathematics and Computational Methods Applied to Nuclear Science and Engineering (aka M&amp;C) and the annual conferences of the American Nuclear Society and the Society of Industrial and Applied Mathematics.</a:t>
            </a:r>
          </a:p>
          <a:p>
            <a:pPr marL="228600">
              <a:lnSpc>
                <a:spcPct val="110000"/>
              </a:lnSpc>
              <a:spcBef>
                <a:spcPts val="1200"/>
              </a:spcBef>
            </a:pPr>
            <a:endParaRPr lang="en-US" sz="2100" dirty="0"/>
          </a:p>
          <a:p>
            <a:pPr marL="228600" indent="-228600">
              <a:lnSpc>
                <a:spcPct val="110000"/>
              </a:lnSpc>
              <a:spcBef>
                <a:spcPts val="1200"/>
              </a:spcBef>
            </a:pPr>
            <a:endParaRPr lang="en-US" sz="2100" i="1" dirty="0"/>
          </a:p>
        </p:txBody>
      </p:sp>
    </p:spTree>
    <p:extLst>
      <p:ext uri="{BB962C8B-B14F-4D97-AF65-F5344CB8AC3E}">
        <p14:creationId xmlns:p14="http://schemas.microsoft.com/office/powerpoint/2010/main" val="7341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63FA1B-AEF4-6A77-3323-1E8FB8B02A5B}"/>
              </a:ext>
            </a:extLst>
          </p:cNvPr>
          <p:cNvSpPr/>
          <p:nvPr/>
        </p:nvSpPr>
        <p:spPr>
          <a:xfrm>
            <a:off x="2198053" y="4675450"/>
            <a:ext cx="7850250" cy="91431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19D74C-0E6F-ADE7-A4CC-DC329DFA0E59}"/>
                  </a:ext>
                </a:extLst>
              </p:cNvPr>
              <p:cNvSpPr txBox="1"/>
              <p:nvPr/>
            </p:nvSpPr>
            <p:spPr>
              <a:xfrm>
                <a:off x="2198053" y="4756461"/>
                <a:ext cx="7930441" cy="6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oMath>
                  </m:oMathPara>
                </a14:m>
                <a:endParaRPr dirty="0"/>
              </a:p>
            </p:txBody>
          </p:sp>
        </mc:Choice>
        <mc:Fallback xmlns="">
          <p:sp>
            <p:nvSpPr>
              <p:cNvPr id="2" name="TextBox 1">
                <a:extLst>
                  <a:ext uri="{FF2B5EF4-FFF2-40B4-BE49-F238E27FC236}">
                    <a16:creationId xmlns:a16="http://schemas.microsoft.com/office/drawing/2014/main" id="{3119D74C-0E6F-ADE7-A4CC-DC329DFA0E59}"/>
                  </a:ext>
                </a:extLst>
              </p:cNvPr>
              <p:cNvSpPr txBox="1">
                <a:spLocks noRot="1" noChangeAspect="1" noMove="1" noResize="1" noEditPoints="1" noAdjustHandles="1" noChangeArrowheads="1" noChangeShapeType="1" noTextEdit="1"/>
              </p:cNvSpPr>
              <p:nvPr/>
            </p:nvSpPr>
            <p:spPr>
              <a:xfrm>
                <a:off x="2198053" y="4756461"/>
                <a:ext cx="7930441" cy="6423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29FEDBA-C40C-2F4E-A2E8-E230D6BC980A}"/>
                  </a:ext>
                </a:extLst>
              </p:cNvPr>
              <p:cNvSpPr txBox="1"/>
              <p:nvPr/>
            </p:nvSpPr>
            <p:spPr>
              <a:xfrm>
                <a:off x="440318" y="1584347"/>
                <a:ext cx="11557231" cy="496931"/>
              </a:xfrm>
              <a:prstGeom prst="rect">
                <a:avLst/>
              </a:prstGeom>
              <a:noFill/>
            </p:spPr>
            <p:txBody>
              <a:bodyPr wrap="square" rtlCol="0">
                <a:spAutoFit/>
              </a:bodyPr>
              <a:lstStyle/>
              <a:p>
                <a:pPr marL="285750" indent="-285750">
                  <a:lnSpc>
                    <a:spcPct val="150000"/>
                  </a:lnSpc>
                  <a:buClr>
                    <a:schemeClr val="accent1"/>
                  </a:buClr>
                  <a:buFont typeface="Arial" panose="020B0604020202020204" pitchFamily="34" charset="0"/>
                  <a:buChar char="•"/>
                </a:pPr>
                <a:r>
                  <a:rPr lang="en-US" sz="2000" dirty="0">
                    <a:latin typeface="Arial" panose="020B0604020202020204" pitchFamily="34" charset="0"/>
                    <a:cs typeface="Arial" panose="020B0604020202020204" pitchFamily="34" charset="0"/>
                  </a:rPr>
                  <a:t>Parameter uncertainty </a:t>
                </a:r>
                <a14:m>
                  <m:oMath xmlns:m="http://schemas.openxmlformats.org/officeDocument/2006/math">
                    <m:r>
                      <a:rPr lang="en-US" sz="2000" b="0" i="1" smtClean="0">
                        <a:latin typeface="Cambria Math" panose="02040503050406030204" pitchFamily="18" charset="0"/>
                      </a:rPr>
                      <m:t>𝜉</m:t>
                    </m:r>
                  </m:oMath>
                </a14:m>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MCRT uncertainty </a:t>
                </a:r>
                <a14:m>
                  <m:oMath xmlns:m="http://schemas.openxmlformats.org/officeDocument/2006/math">
                    <m:r>
                      <a:rPr lang="en-US" sz="2000" b="0" i="1" smtClean="0">
                        <a:latin typeface="Cambria Math" panose="02040503050406030204" pitchFamily="18" charset="0"/>
                      </a:rPr>
                      <m:t>𝜂</m:t>
                    </m:r>
                  </m:oMath>
                </a14:m>
                <a:endParaRPr lang="en-US" sz="2000" i="1"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F29FEDBA-C40C-2F4E-A2E8-E230D6BC980A}"/>
                  </a:ext>
                </a:extLst>
              </p:cNvPr>
              <p:cNvSpPr txBox="1">
                <a:spLocks noRot="1" noChangeAspect="1" noMove="1" noResize="1" noEditPoints="1" noAdjustHandles="1" noChangeArrowheads="1" noChangeShapeType="1" noTextEdit="1"/>
              </p:cNvSpPr>
              <p:nvPr/>
            </p:nvSpPr>
            <p:spPr>
              <a:xfrm>
                <a:off x="440318" y="1584347"/>
                <a:ext cx="11557231" cy="496931"/>
              </a:xfrm>
              <a:prstGeom prst="rect">
                <a:avLst/>
              </a:prstGeom>
              <a:blipFill>
                <a:blip r:embed="rId4"/>
                <a:stretch>
                  <a:fillRect l="-439" b="-2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D289225-D1D7-7C46-AF92-BDF605201FAE}"/>
                  </a:ext>
                </a:extLst>
              </p:cNvPr>
              <p:cNvSpPr txBox="1"/>
              <p:nvPr/>
            </p:nvSpPr>
            <p:spPr>
              <a:xfrm>
                <a:off x="1802580" y="2132586"/>
                <a:ext cx="3151632" cy="12015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sup>
                        <m:e>
                          <m:r>
                            <a:rPr lang="en-US" sz="2400" i="1">
                              <a:latin typeface="Cambria Math" panose="02040503050406030204" pitchFamily="18" charset="0"/>
                              <a:ea typeface="Cambria Math" panose="02040503050406030204" pitchFamily="18" charset="0"/>
                            </a:rPr>
                            <m:t>𝑓</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𝜂</m:t>
                              </m:r>
                            </m:e>
                            <m:sub>
                              <m:r>
                                <a:rPr lang="en-US" sz="2400" i="1">
                                  <a:latin typeface="Cambria Math" panose="02040503050406030204" pitchFamily="18" charset="0"/>
                                  <a:ea typeface="Cambria Math" panose="02040503050406030204" pitchFamily="18" charset="0"/>
                                </a:rPr>
                                <m:t>𝑗</m:t>
                              </m:r>
                            </m:sub>
                          </m:sSub>
                          <m:r>
                            <a:rPr lang="en-US" sz="2400" i="1">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4" name="TextBox 3">
                <a:extLst>
                  <a:ext uri="{FF2B5EF4-FFF2-40B4-BE49-F238E27FC236}">
                    <a16:creationId xmlns:a16="http://schemas.microsoft.com/office/drawing/2014/main" id="{BD289225-D1D7-7C46-AF92-BDF605201FAE}"/>
                  </a:ext>
                </a:extLst>
              </p:cNvPr>
              <p:cNvSpPr txBox="1">
                <a:spLocks noRot="1" noChangeAspect="1" noMove="1" noResize="1" noEditPoints="1" noAdjustHandles="1" noChangeArrowheads="1" noChangeShapeType="1" noTextEdit="1"/>
              </p:cNvSpPr>
              <p:nvPr/>
            </p:nvSpPr>
            <p:spPr>
              <a:xfrm>
                <a:off x="1802580" y="2132586"/>
                <a:ext cx="3151632" cy="1201547"/>
              </a:xfrm>
              <a:prstGeom prst="rect">
                <a:avLst/>
              </a:prstGeom>
              <a:blipFill>
                <a:blip r:embed="rId5"/>
                <a:stretch>
                  <a:fillRect t="-94737" b="-145263"/>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7C3A2E04-EA4B-309C-0D0A-A65B63A7D4DC}"/>
              </a:ext>
            </a:extLst>
          </p:cNvPr>
          <p:cNvSpPr>
            <a:spLocks noGrp="1"/>
          </p:cNvSpPr>
          <p:nvPr>
            <p:ph type="title"/>
          </p:nvPr>
        </p:nvSpPr>
        <p:spPr>
          <a:xfrm>
            <a:off x="0" y="0"/>
            <a:ext cx="11997549" cy="681036"/>
          </a:xfrm>
        </p:spPr>
        <p:txBody>
          <a:bodyPr>
            <a:normAutofit fontScale="90000"/>
          </a:bodyPr>
          <a:lstStyle/>
          <a:p>
            <a:r>
              <a:rPr lang="en-US" dirty="0"/>
              <a:t>Formulation – Variance deconvolution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FDD967-FB0A-2289-298E-2A0AB9DD9713}"/>
                  </a:ext>
                </a:extLst>
              </p:cNvPr>
              <p:cNvSpPr txBox="1"/>
              <p:nvPr/>
            </p:nvSpPr>
            <p:spPr>
              <a:xfrm>
                <a:off x="426525" y="1050046"/>
                <a:ext cx="8226552" cy="45711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b="0" dirty="0">
                    <a:latin typeface="Arial" panose="020B0604020202020204" pitchFamily="34" charset="0"/>
                    <a:cs typeface="Arial" panose="020B0604020202020204" pitchFamily="34" charset="0"/>
                  </a:rPr>
                  <a:t>Goal: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m:t>
                    </m:r>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𝜉</m:t>
                        </m:r>
                      </m:sub>
                    </m:sSub>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𝑄</m:t>
                        </m:r>
                      </m:e>
                    </m:d>
                  </m:oMath>
                </a14:m>
                <a:r>
                  <a:rPr lang="en-US" sz="2000" b="0" dirty="0">
                    <a:latin typeface="Arial" panose="020B0604020202020204" pitchFamily="34" charset="0"/>
                    <a:cs typeface="Arial" panose="020B0604020202020204" pitchFamily="34" charset="0"/>
                  </a:rPr>
                  <a:t> from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𝑄</m:t>
                            </m:r>
                          </m:e>
                        </m:acc>
                      </m:e>
                    </m:d>
                  </m:oMath>
                </a14:m>
                <a:endParaRPr lang="en-US" sz="2000" b="0" i="1"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C9FDD967-FB0A-2289-298E-2A0AB9DD9713}"/>
                  </a:ext>
                </a:extLst>
              </p:cNvPr>
              <p:cNvSpPr txBox="1">
                <a:spLocks noRot="1" noChangeAspect="1" noMove="1" noResize="1" noEditPoints="1" noAdjustHandles="1" noChangeArrowheads="1" noChangeShapeType="1" noTextEdit="1"/>
              </p:cNvSpPr>
              <p:nvPr/>
            </p:nvSpPr>
            <p:spPr>
              <a:xfrm>
                <a:off x="426525" y="1050046"/>
                <a:ext cx="8226552" cy="457113"/>
              </a:xfrm>
              <a:prstGeom prst="rect">
                <a:avLst/>
              </a:prstGeom>
              <a:blipFill>
                <a:blip r:embed="rId6"/>
                <a:stretch>
                  <a:fillRect l="-616" t="-2703"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18DF0B-961D-7038-22AE-38F650A8A79D}"/>
                  </a:ext>
                </a:extLst>
              </p:cNvPr>
              <p:cNvSpPr txBox="1"/>
              <p:nvPr/>
            </p:nvSpPr>
            <p:spPr>
              <a:xfrm>
                <a:off x="426524" y="3442857"/>
                <a:ext cx="9621779" cy="110799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latin typeface="Arial" panose="020B0604020202020204" pitchFamily="34" charset="0"/>
                    <a:cs typeface="Arial" panose="020B0604020202020204" pitchFamily="34" charset="0"/>
                  </a:rPr>
                  <a:t>Law of total variance</a:t>
                </a:r>
              </a:p>
              <a:p>
                <a:pPr marL="285750" indent="-285750">
                  <a:buClr>
                    <a:schemeClr val="accent1"/>
                  </a:buClr>
                  <a:buFont typeface="Arial" panose="020B0604020202020204" pitchFamily="34" charset="0"/>
                  <a:buChar char="•"/>
                </a:pPr>
                <a:endParaRPr lang="en-US" sz="2100" dirty="0">
                  <a:latin typeface="Arial" panose="020B0604020202020204" pitchFamily="34" charset="0"/>
                  <a:cs typeface="Arial" panose="020B0604020202020204" pitchFamily="34" charset="0"/>
                </a:endParaRPr>
              </a:p>
              <a:p>
                <a:pPr lvl="4">
                  <a:buClr>
                    <a:schemeClr val="accent1"/>
                  </a:buClr>
                </a:pPr>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𝑌</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𝑍</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𝑌</m:t>
                        </m:r>
                      </m:sub>
                    </m:sSub>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𝑋</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𝑍</m:t>
                        </m:r>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𝑌</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𝑋</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𝑍</m:t>
                        </m:r>
                      </m:e>
                    </m:d>
                    <m:r>
                      <a:rPr lang="en-US" sz="2400" i="1">
                        <a:latin typeface="Cambria Math" panose="02040503050406030204" pitchFamily="18" charset="0"/>
                        <a:ea typeface="Cambria Math" panose="02040503050406030204" pitchFamily="18" charset="0"/>
                      </a:rPr>
                      <m:t>]</m:t>
                    </m:r>
                  </m:oMath>
                </a14:m>
                <a:r>
                  <a:rPr lang="en-US" sz="2400" dirty="0">
                    <a:latin typeface="Arial" panose="020B0604020202020204" pitchFamily="34" charset="0"/>
                    <a:cs typeface="Arial" panose="020B0604020202020204" pitchFamily="34" charset="0"/>
                  </a:rPr>
                  <a:t>		</a:t>
                </a:r>
              </a:p>
            </p:txBody>
          </p:sp>
        </mc:Choice>
        <mc:Fallback xmlns="">
          <p:sp>
            <p:nvSpPr>
              <p:cNvPr id="14" name="TextBox 13">
                <a:extLst>
                  <a:ext uri="{FF2B5EF4-FFF2-40B4-BE49-F238E27FC236}">
                    <a16:creationId xmlns:a16="http://schemas.microsoft.com/office/drawing/2014/main" id="{5A18DF0B-961D-7038-22AE-38F650A8A79D}"/>
                  </a:ext>
                </a:extLst>
              </p:cNvPr>
              <p:cNvSpPr txBox="1">
                <a:spLocks noRot="1" noChangeAspect="1" noMove="1" noResize="1" noEditPoints="1" noAdjustHandles="1" noChangeArrowheads="1" noChangeShapeType="1" noTextEdit="1"/>
              </p:cNvSpPr>
              <p:nvPr/>
            </p:nvSpPr>
            <p:spPr>
              <a:xfrm>
                <a:off x="426524" y="3442857"/>
                <a:ext cx="9621779" cy="1107996"/>
              </a:xfrm>
              <a:prstGeom prst="rect">
                <a:avLst/>
              </a:prstGeom>
              <a:blipFill>
                <a:blip r:embed="rId7"/>
                <a:stretch>
                  <a:fillRect l="-527" t="-3409" b="-7955"/>
                </a:stretch>
              </a:blipFill>
            </p:spPr>
            <p:txBody>
              <a:bodyPr/>
              <a:lstStyle/>
              <a:p>
                <a:r>
                  <a:rPr lang="en-US">
                    <a:noFill/>
                  </a:rPr>
                  <a:t> </a:t>
                </a:r>
              </a:p>
            </p:txBody>
          </p:sp>
        </mc:Fallback>
      </mc:AlternateContent>
    </p:spTree>
    <p:extLst>
      <p:ext uri="{BB962C8B-B14F-4D97-AF65-F5344CB8AC3E}">
        <p14:creationId xmlns:p14="http://schemas.microsoft.com/office/powerpoint/2010/main" val="155553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Formulation – Variance Deconvolution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226918-AACC-B8E4-1396-140FDD19832B}"/>
                  </a:ext>
                </a:extLst>
              </p:cNvPr>
              <p:cNvSpPr txBox="1"/>
              <p:nvPr/>
            </p:nvSpPr>
            <p:spPr>
              <a:xfrm>
                <a:off x="3767495" y="1111757"/>
                <a:ext cx="4657010" cy="73404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𝜂</m:t>
                              </m:r>
                            </m:sub>
                          </m:sSub>
                          <m:d>
                            <m:dPr>
                              <m:begChr m:val="["/>
                              <m:endChr m:val="]"/>
                              <m:ctrlPr>
                                <a:rPr lang="en-US" sz="2800" b="0" i="1" smtClean="0">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oMath>
                  </m:oMathPara>
                </a14:m>
                <a:endParaRPr lang="en-US" sz="2800" dirty="0"/>
              </a:p>
            </p:txBody>
          </p:sp>
        </mc:Choice>
        <mc:Fallback xmlns="">
          <p:sp>
            <p:nvSpPr>
              <p:cNvPr id="4" name="TextBox 3">
                <a:extLst>
                  <a:ext uri="{FF2B5EF4-FFF2-40B4-BE49-F238E27FC236}">
                    <a16:creationId xmlns:a16="http://schemas.microsoft.com/office/drawing/2014/main" id="{B2226918-AACC-B8E4-1396-140FDD19832B}"/>
                  </a:ext>
                </a:extLst>
              </p:cNvPr>
              <p:cNvSpPr txBox="1">
                <a:spLocks noRot="1" noChangeAspect="1" noMove="1" noResize="1" noEditPoints="1" noAdjustHandles="1" noChangeArrowheads="1" noChangeShapeType="1" noTextEdit="1"/>
              </p:cNvSpPr>
              <p:nvPr/>
            </p:nvSpPr>
            <p:spPr>
              <a:xfrm>
                <a:off x="3767495" y="1111757"/>
                <a:ext cx="4657010" cy="734047"/>
              </a:xfrm>
              <a:prstGeom prst="rect">
                <a:avLst/>
              </a:prstGeom>
              <a:blipFill>
                <a:blip r:embed="rId3"/>
                <a:stretch>
                  <a:fillRect b="-169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99DF04-A40E-14B0-4477-2F23053DD430}"/>
                  </a:ext>
                </a:extLst>
              </p:cNvPr>
              <p:cNvSpPr txBox="1"/>
              <p:nvPr/>
            </p:nvSpPr>
            <p:spPr>
              <a:xfrm>
                <a:off x="3005298" y="3903948"/>
                <a:ext cx="6998309" cy="1027012"/>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𝑎𝑟</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𝕍</m:t>
                      </m:r>
                      <m:r>
                        <a:rPr lang="en-US" sz="2800" i="1">
                          <a:latin typeface="Cambria Math" panose="02040503050406030204" pitchFamily="18" charset="0"/>
                          <a:ea typeface="Cambria Math" panose="02040503050406030204" pitchFamily="18" charset="0"/>
                        </a:rPr>
                        <m:t>𝑎</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den>
                      </m:f>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ea typeface="Cambria Math" panose="02040503050406030204" pitchFamily="18" charset="0"/>
                                </a:rPr>
                                <m:t>𝜂</m:t>
                              </m:r>
                            </m:sub>
                            <m:sup>
                              <m:r>
                                <a:rPr lang="en-US" sz="2800" i="1">
                                  <a:latin typeface="Cambria Math" panose="02040503050406030204" pitchFamily="18" charset="0"/>
                                  <a:ea typeface="Cambria Math" panose="02040503050406030204" pitchFamily="18" charset="0"/>
                                </a:rPr>
                                <m:t>2</m:t>
                              </m:r>
                            </m:sup>
                          </m:sSub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𝜉</m:t>
                              </m:r>
                            </m:e>
                          </m:d>
                        </m:e>
                      </m:d>
                    </m:oMath>
                  </m:oMathPara>
                </a14:m>
                <a:endParaRPr lang="en-US" sz="2800" dirty="0"/>
              </a:p>
            </p:txBody>
          </p:sp>
        </mc:Choice>
        <mc:Fallback>
          <p:sp>
            <p:nvSpPr>
              <p:cNvPr id="5" name="TextBox 4">
                <a:extLst>
                  <a:ext uri="{FF2B5EF4-FFF2-40B4-BE49-F238E27FC236}">
                    <a16:creationId xmlns:a16="http://schemas.microsoft.com/office/drawing/2014/main" id="{D499DF04-A40E-14B0-4477-2F23053DD430}"/>
                  </a:ext>
                </a:extLst>
              </p:cNvPr>
              <p:cNvSpPr txBox="1">
                <a:spLocks noRot="1" noChangeAspect="1" noMove="1" noResize="1" noEditPoints="1" noAdjustHandles="1" noChangeArrowheads="1" noChangeShapeType="1" noTextEdit="1"/>
              </p:cNvSpPr>
              <p:nvPr/>
            </p:nvSpPr>
            <p:spPr>
              <a:xfrm>
                <a:off x="3005298" y="3903948"/>
                <a:ext cx="6998309" cy="1027012"/>
              </a:xfrm>
              <a:prstGeom prst="rect">
                <a:avLst/>
              </a:prstGeom>
              <a:blipFill>
                <a:blip r:embed="rId4"/>
                <a:stretch>
                  <a:fillRect b="-3659"/>
                </a:stretch>
              </a:blipFill>
              <a:ln>
                <a:no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E082E25C-2AAA-CBF7-0DCA-629DD1203726}"/>
              </a:ext>
            </a:extLst>
          </p:cNvPr>
          <p:cNvSpPr>
            <a:spLocks noGrp="1"/>
          </p:cNvSpPr>
          <p:nvPr>
            <p:ph type="sldNum" sz="quarter" idx="12"/>
          </p:nvPr>
        </p:nvSpPr>
        <p:spPr/>
        <p:txBody>
          <a:bodyPr/>
          <a:lstStyle/>
          <a:p>
            <a:fld id="{A7B37A42-1143-48FC-B4BA-4801294DBEED}" type="slidenum">
              <a:rPr lang="en-US" smtClean="0"/>
              <a:t>21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CB4B80-F593-1FCD-ED50-1F0A73413C9B}"/>
                  </a:ext>
                </a:extLst>
              </p:cNvPr>
              <p:cNvSpPr txBox="1"/>
              <p:nvPr/>
            </p:nvSpPr>
            <p:spPr>
              <a:xfrm>
                <a:off x="157288" y="2387877"/>
                <a:ext cx="6393659" cy="592213"/>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Apply law of total variance to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oMath>
                </a14:m>
                <a:endParaRPr lang="en-US" sz="28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54CB4B80-F593-1FCD-ED50-1F0A73413C9B}"/>
                  </a:ext>
                </a:extLst>
              </p:cNvPr>
              <p:cNvSpPr txBox="1">
                <a:spLocks noRot="1" noChangeAspect="1" noMove="1" noResize="1" noEditPoints="1" noAdjustHandles="1" noChangeArrowheads="1" noChangeShapeType="1" noTextEdit="1"/>
              </p:cNvSpPr>
              <p:nvPr/>
            </p:nvSpPr>
            <p:spPr>
              <a:xfrm>
                <a:off x="157288" y="2387877"/>
                <a:ext cx="6393659" cy="592213"/>
              </a:xfrm>
              <a:prstGeom prst="rect">
                <a:avLst/>
              </a:prstGeom>
              <a:blipFill>
                <a:blip r:embed="rId5"/>
                <a:stretch>
                  <a:fillRect l="-1984" t="-8511" b="-1914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E91CCE6-C269-D759-59E7-47C3B18A5552}"/>
              </a:ext>
            </a:extLst>
          </p:cNvPr>
          <p:cNvSpPr/>
          <p:nvPr/>
        </p:nvSpPr>
        <p:spPr>
          <a:xfrm>
            <a:off x="5398988" y="4046450"/>
            <a:ext cx="1394024" cy="74565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C09C2A7-41EC-A76C-A75C-A46C139BA997}"/>
              </a:ext>
            </a:extLst>
          </p:cNvPr>
          <p:cNvSpPr txBox="1"/>
          <p:nvPr/>
        </p:nvSpPr>
        <p:spPr>
          <a:xfrm>
            <a:off x="4403870" y="3000895"/>
            <a:ext cx="3384260" cy="954107"/>
          </a:xfrm>
          <a:prstGeom prst="rect">
            <a:avLst/>
          </a:prstGeom>
          <a:noFill/>
        </p:spPr>
        <p:txBody>
          <a:bodyPr wrap="none" rtlCol="0">
            <a:spAutoFit/>
          </a:bodyPr>
          <a:lstStyle/>
          <a:p>
            <a:pPr algn="ctr"/>
            <a:r>
              <a:rPr lang="en-US" sz="2800" dirty="0">
                <a:solidFill>
                  <a:srgbClr val="C00000"/>
                </a:solidFill>
                <a:latin typeface="Arial" panose="020B0604020202020204" pitchFamily="34" charset="0"/>
                <a:cs typeface="Arial" panose="020B0604020202020204" pitchFamily="34" charset="0"/>
              </a:rPr>
              <a:t>Goal: </a:t>
            </a:r>
            <a:br>
              <a:rPr lang="en-US" sz="2800" dirty="0">
                <a:solidFill>
                  <a:srgbClr val="C00000"/>
                </a:solidFill>
                <a:latin typeface="Arial" panose="020B0604020202020204" pitchFamily="34" charset="0"/>
                <a:cs typeface="Arial" panose="020B0604020202020204" pitchFamily="34" charset="0"/>
              </a:rPr>
            </a:br>
            <a:r>
              <a:rPr lang="en-US" sz="2800" dirty="0">
                <a:solidFill>
                  <a:srgbClr val="C00000"/>
                </a:solidFill>
                <a:latin typeface="Arial" panose="020B0604020202020204" pitchFamily="34" charset="0"/>
                <a:cs typeface="Arial" panose="020B0604020202020204" pitchFamily="34" charset="0"/>
              </a:rPr>
              <a:t>Parametric variance</a:t>
            </a:r>
          </a:p>
        </p:txBody>
      </p:sp>
      <p:sp>
        <p:nvSpPr>
          <p:cNvPr id="13" name="TextBox 12">
            <a:extLst>
              <a:ext uri="{FF2B5EF4-FFF2-40B4-BE49-F238E27FC236}">
                <a16:creationId xmlns:a16="http://schemas.microsoft.com/office/drawing/2014/main" id="{9A79A760-E57D-137F-DBBE-F6CF18CE54F5}"/>
              </a:ext>
            </a:extLst>
          </p:cNvPr>
          <p:cNvSpPr txBox="1"/>
          <p:nvPr/>
        </p:nvSpPr>
        <p:spPr>
          <a:xfrm>
            <a:off x="3069949" y="5355556"/>
            <a:ext cx="2584145"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Total variance</a:t>
            </a:r>
          </a:p>
        </p:txBody>
      </p:sp>
      <p:sp>
        <p:nvSpPr>
          <p:cNvPr id="16" name="Right Brace 15">
            <a:extLst>
              <a:ext uri="{FF2B5EF4-FFF2-40B4-BE49-F238E27FC236}">
                <a16:creationId xmlns:a16="http://schemas.microsoft.com/office/drawing/2014/main" id="{0393A9DE-FDEA-DBF3-B3A8-A4D42D76EA1E}"/>
              </a:ext>
            </a:extLst>
          </p:cNvPr>
          <p:cNvSpPr/>
          <p:nvPr/>
        </p:nvSpPr>
        <p:spPr>
          <a:xfrm rot="5400000">
            <a:off x="4015516" y="4208741"/>
            <a:ext cx="693013" cy="149160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Checkmark with solid fill">
            <a:extLst>
              <a:ext uri="{FF2B5EF4-FFF2-40B4-BE49-F238E27FC236}">
                <a16:creationId xmlns:a16="http://schemas.microsoft.com/office/drawing/2014/main" id="{4BF81D34-29F0-FE9F-27E0-8A7DED2F73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8250" y="1167866"/>
            <a:ext cx="526297" cy="526297"/>
          </a:xfrm>
          <a:prstGeom prst="rect">
            <a:avLst/>
          </a:prstGeom>
        </p:spPr>
      </p:pic>
      <p:sp>
        <p:nvSpPr>
          <p:cNvPr id="21" name="Right Brace 20">
            <a:extLst>
              <a:ext uri="{FF2B5EF4-FFF2-40B4-BE49-F238E27FC236}">
                <a16:creationId xmlns:a16="http://schemas.microsoft.com/office/drawing/2014/main" id="{EFD6145B-47A8-AC80-EE1E-603A87323D09}"/>
              </a:ext>
            </a:extLst>
          </p:cNvPr>
          <p:cNvSpPr/>
          <p:nvPr/>
        </p:nvSpPr>
        <p:spPr>
          <a:xfrm rot="5400000">
            <a:off x="7735166" y="3931293"/>
            <a:ext cx="693013" cy="2186641"/>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48650F-74DB-6108-8ECB-B669AD32C620}"/>
              </a:ext>
            </a:extLst>
          </p:cNvPr>
          <p:cNvSpPr txBox="1"/>
          <p:nvPr/>
        </p:nvSpPr>
        <p:spPr>
          <a:xfrm>
            <a:off x="6214947" y="5356959"/>
            <a:ext cx="3746101"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Average MCRT solver variance</a:t>
            </a:r>
          </a:p>
        </p:txBody>
      </p:sp>
    </p:spTree>
    <p:extLst>
      <p:ext uri="{BB962C8B-B14F-4D97-AF65-F5344CB8AC3E}">
        <p14:creationId xmlns:p14="http://schemas.microsoft.com/office/powerpoint/2010/main" val="372337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0" grpId="0"/>
      <p:bldP spid="13" grpId="0"/>
      <p:bldP spid="16" grpId="0" animBg="1"/>
      <p:bldP spid="21"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43448"/>
                <a:ext cx="11297344" cy="2369495"/>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b="0" dirty="0">
                  <a:latin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𝑄</m:t>
                        </m:r>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 </m:t>
                        </m:r>
                      </m:e>
                    </m:nary>
                  </m:oMath>
                </a14:m>
                <a:endParaRPr lang="en-US" sz="20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𝜎</m:t>
                            </m:r>
                          </m:e>
                        </m:acc>
                      </m:e>
                      <m:sup>
                        <m:r>
                          <a:rPr lang="en-US" sz="2000" b="0" i="1" smtClean="0">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b="0" i="1" smtClean="0">
                            <a:latin typeface="Cambria Math" panose="02040503050406030204" pitchFamily="18" charset="0"/>
                            <a:ea typeface="Cambria Math" panose="02040503050406030204" pitchFamily="18" charset="0"/>
                          </a:rPr>
                          <m:t>−1</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𝑄</m:t>
                                    </m:r>
                                  </m:e>
                                </m:acc>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𝜉</m:t>
                                        </m:r>
                                      </m:e>
                                      <m:sub>
                                        <m:r>
                                          <a:rPr lang="en-US" sz="2000" b="0" i="1" smtClean="0">
                                            <a:latin typeface="Cambria Math" panose="02040503050406030204" pitchFamily="18" charset="0"/>
                                            <a:ea typeface="Cambria Math" panose="02040503050406030204" pitchFamily="18" charset="0"/>
                                          </a:rPr>
                                          <m:t>𝑖</m:t>
                                        </m:r>
                                      </m:sub>
                                    </m:sSub>
                                  </m:e>
                                </m:d>
                              </m:e>
                            </m:d>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43448"/>
                <a:ext cx="11297344" cy="2369495"/>
              </a:xfrm>
              <a:prstGeom prst="rect">
                <a:avLst/>
              </a:prstGeom>
              <a:blipFill>
                <a:blip r:embed="rId3"/>
                <a:stretch>
                  <a:fillRect l="-673" t="-2128" b="-2393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Variance Deconvolution Approach</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88024"/>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88024"/>
                <a:ext cx="11297344" cy="716350"/>
              </a:xfrm>
              <a:prstGeom prst="rect">
                <a:avLst/>
              </a:prstGeom>
              <a:blipFill>
                <a:blip r:embed="rId4"/>
                <a:stretch>
                  <a:fillRect l="-673" b="-175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05FB5B9-7AA5-B7B5-B352-5E601DB6E240}"/>
              </a:ext>
            </a:extLst>
          </p:cNvPr>
          <p:cNvSpPr txBox="1"/>
          <p:nvPr/>
        </p:nvSpPr>
        <p:spPr>
          <a:xfrm>
            <a:off x="223664" y="3620089"/>
            <a:ext cx="6152547"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Calculate average MCRT solver noise: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65DF32-45F8-B3AE-AAA6-F67D733C5803}"/>
                  </a:ext>
                </a:extLst>
              </p:cNvPr>
              <p:cNvSpPr txBox="1"/>
              <p:nvPr/>
            </p:nvSpPr>
            <p:spPr>
              <a:xfrm>
                <a:off x="4181924" y="5665577"/>
                <a:ext cx="3828152" cy="94673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𝑆</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i="1">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𝑅𝑇</m:t>
                              </m:r>
                            </m:sub>
                            <m:sup>
                              <m:r>
                                <a:rPr lang="en-US" sz="2400" i="1">
                                  <a:solidFill>
                                    <a:prstClr val="black"/>
                                  </a:solidFill>
                                  <a:latin typeface="Cambria Math" panose="02040503050406030204" pitchFamily="18" charset="0"/>
                                  <a:ea typeface="Cambria Math" panose="02040503050406030204" pitchFamily="18" charset="0"/>
                                </a:rPr>
                                <m:t>2</m:t>
                              </m:r>
                            </m:sup>
                          </m:sSubSup>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xmlns="">
          <p:sp>
            <p:nvSpPr>
              <p:cNvPr id="15" name="TextBox 14">
                <a:extLst>
                  <a:ext uri="{FF2B5EF4-FFF2-40B4-BE49-F238E27FC236}">
                    <a16:creationId xmlns:a16="http://schemas.microsoft.com/office/drawing/2014/main" id="{3865DF32-45F8-B3AE-AAA6-F67D733C5803}"/>
                  </a:ext>
                </a:extLst>
              </p:cNvPr>
              <p:cNvSpPr txBox="1">
                <a:spLocks noRot="1" noChangeAspect="1" noMove="1" noResize="1" noEditPoints="1" noAdjustHandles="1" noChangeArrowheads="1" noChangeShapeType="1" noTextEdit="1"/>
              </p:cNvSpPr>
              <p:nvPr/>
            </p:nvSpPr>
            <p:spPr>
              <a:xfrm>
                <a:off x="4181924" y="5665577"/>
                <a:ext cx="3828152" cy="946734"/>
              </a:xfrm>
              <a:prstGeom prst="rect">
                <a:avLst/>
              </a:prstGeom>
              <a:blipFill>
                <a:blip r:embed="rId5"/>
                <a:stretch>
                  <a:fillRect l="-331" b="-394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3CC4A45D-BDDA-CDF0-AAFE-D779935B42C2}"/>
              </a:ext>
            </a:extLst>
          </p:cNvPr>
          <p:cNvSpPr txBox="1"/>
          <p:nvPr/>
        </p:nvSpPr>
        <p:spPr>
          <a:xfrm>
            <a:off x="215501" y="4477900"/>
            <a:ext cx="47998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Calculate total variance: </a:t>
            </a:r>
          </a:p>
        </p:txBody>
      </p:sp>
      <p:sp>
        <p:nvSpPr>
          <p:cNvPr id="17" name="TextBox 16">
            <a:extLst>
              <a:ext uri="{FF2B5EF4-FFF2-40B4-BE49-F238E27FC236}">
                <a16:creationId xmlns:a16="http://schemas.microsoft.com/office/drawing/2014/main" id="{5C2D21A2-2927-F58F-8328-BD3FE56A35B2}"/>
              </a:ext>
            </a:extLst>
          </p:cNvPr>
          <p:cNvSpPr txBox="1"/>
          <p:nvPr/>
        </p:nvSpPr>
        <p:spPr>
          <a:xfrm>
            <a:off x="215501" y="5501790"/>
            <a:ext cx="4799844" cy="461665"/>
          </a:xfrm>
          <a:prstGeom prst="rect">
            <a:avLst/>
          </a:prstGeom>
          <a:noFill/>
        </p:spPr>
        <p:txBody>
          <a:bodyPr wrap="square" rtlCol="0">
            <a:spAutoFit/>
          </a:bodyPr>
          <a:lstStyle/>
          <a:p>
            <a:pPr marL="457200" indent="-457200">
              <a:buClr>
                <a:schemeClr val="accent1"/>
              </a:buClr>
              <a:buFont typeface="+mj-lt"/>
              <a:buAutoNum type="arabicPeriod" startAt="5"/>
            </a:pPr>
            <a:r>
              <a:rPr lang="en-US" sz="2400" dirty="0">
                <a:latin typeface="Arial" panose="020B0604020202020204" pitchFamily="34" charset="0"/>
                <a:cs typeface="Arial" panose="020B0604020202020204" pitchFamily="34" charset="0"/>
              </a:rPr>
              <a:t>Solve for parametric variance: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3AB0D1-4076-CF82-B9C7-DCB7D8BE912B}"/>
                  </a:ext>
                </a:extLst>
              </p:cNvPr>
              <p:cNvSpPr txBox="1"/>
              <p:nvPr/>
            </p:nvSpPr>
            <p:spPr>
              <a:xfrm>
                <a:off x="3267694" y="4638396"/>
                <a:ext cx="7051964" cy="736677"/>
              </a:xfrm>
              <a:prstGeom prst="rect">
                <a:avLst/>
              </a:prstGeom>
              <a:noFill/>
            </p:spPr>
            <p:txBody>
              <a:bodyPr wrap="square" rtlCol="0">
                <a:spAutoFit/>
              </a:bodyPr>
              <a:lstStyle/>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i="1">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r>
                          <a:rPr lang="en-US" sz="2400" i="1">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sub>
                                    <m:r>
                                      <a:rPr lang="en-US" sz="2400" i="1">
                                        <a:latin typeface="Cambria Math" panose="02040503050406030204" pitchFamily="18" charset="0"/>
                                        <a:ea typeface="Cambria Math" panose="02040503050406030204" pitchFamily="18" charset="0"/>
                                      </a:rPr>
                                      <m:t>𝑎𝑣𝑔</m:t>
                                    </m:r>
                                  </m:sub>
                                </m:sSub>
                              </m:e>
                            </m:d>
                          </m:e>
                          <m:sup>
                            <m:r>
                              <a:rPr lang="en-US" sz="2400" i="1">
                                <a:latin typeface="Cambria Math" panose="02040503050406030204" pitchFamily="18" charset="0"/>
                                <a:ea typeface="Cambria Math" panose="02040503050406030204" pitchFamily="18" charset="0"/>
                              </a:rPr>
                              <m:t>2</m:t>
                            </m:r>
                          </m:sup>
                        </m:sSup>
                      </m:e>
                    </m:nary>
                  </m:oMath>
                </a14:m>
                <a:r>
                  <a:rPr lang="en-US" sz="2400"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493AB0D1-4076-CF82-B9C7-DCB7D8BE912B}"/>
                  </a:ext>
                </a:extLst>
              </p:cNvPr>
              <p:cNvSpPr txBox="1">
                <a:spLocks noRot="1" noChangeAspect="1" noMove="1" noResize="1" noEditPoints="1" noAdjustHandles="1" noChangeArrowheads="1" noChangeShapeType="1" noTextEdit="1"/>
              </p:cNvSpPr>
              <p:nvPr/>
            </p:nvSpPr>
            <p:spPr>
              <a:xfrm>
                <a:off x="3267694" y="4638396"/>
                <a:ext cx="7051964" cy="736677"/>
              </a:xfrm>
              <a:prstGeom prst="rect">
                <a:avLst/>
              </a:prstGeom>
              <a:blipFill>
                <a:blip r:embed="rId6"/>
                <a:stretch>
                  <a:fillRect t="-66102" b="-96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778DA8-457C-3665-9573-B39177DDFEBF}"/>
                  </a:ext>
                </a:extLst>
              </p:cNvPr>
              <p:cNvSpPr txBox="1"/>
              <p:nvPr/>
            </p:nvSpPr>
            <p:spPr>
              <a:xfrm>
                <a:off x="6016953" y="3752017"/>
                <a:ext cx="5571203" cy="736677"/>
              </a:xfrm>
              <a:prstGeom prst="rect">
                <a:avLst/>
              </a:prstGeom>
              <a:noFill/>
            </p:spPr>
            <p:txBody>
              <a:bodyPr wrap="square">
                <a:spAutoFit/>
              </a:bodyPr>
              <a:lstStyle/>
              <a:p>
                <a14:m>
                  <m:oMath xmlns:m="http://schemas.openxmlformats.org/officeDocument/2006/math">
                    <m:sSub>
                      <m:sSubPr>
                        <m:ctrlPr>
                          <a:rPr lang="en-US" sz="2400" i="1" smtClean="0">
                            <a:solidFill>
                              <a:prstClr val="black"/>
                            </a:solidFill>
                            <a:latin typeface="Cambria Math" panose="02040503050406030204" pitchFamily="18" charset="0"/>
                            <a:ea typeface="Cambria Math" panose="02040503050406030204" pitchFamily="18" charset="0"/>
                          </a:rPr>
                        </m:ctrlPr>
                      </m:sSubPr>
                      <m:e>
                        <m:r>
                          <a:rPr lang="en-US" sz="2400" i="1">
                            <a:solidFill>
                              <a:prstClr val="black"/>
                            </a:solidFill>
                            <a:latin typeface="Cambria Math" panose="02040503050406030204" pitchFamily="18" charset="0"/>
                            <a:ea typeface="Cambria Math" panose="02040503050406030204" pitchFamily="18" charset="0"/>
                          </a:rPr>
                          <m:t>𝔼</m:t>
                        </m:r>
                      </m:e>
                      <m:sub>
                        <m:r>
                          <a:rPr lang="en-US" sz="2400" i="1">
                            <a:solidFill>
                              <a:prstClr val="black"/>
                            </a:solidFill>
                            <a:latin typeface="Cambria Math" panose="02040503050406030204" pitchFamily="18" charset="0"/>
                            <a:ea typeface="Cambria Math" panose="02040503050406030204" pitchFamily="18" charset="0"/>
                          </a:rPr>
                          <m:t>𝜉</m:t>
                        </m:r>
                      </m:sub>
                    </m:sSub>
                    <m:d>
                      <m:dPr>
                        <m:begChr m:val="["/>
                        <m:endChr m:val="]"/>
                        <m:ctrlPr>
                          <a:rPr lang="en-US" sz="2400" i="1">
                            <a:solidFill>
                              <a:prstClr val="black"/>
                            </a:solidFill>
                            <a:latin typeface="Cambria Math" panose="02040503050406030204" pitchFamily="18" charset="0"/>
                            <a:ea typeface="Cambria Math" panose="02040503050406030204" pitchFamily="18" charset="0"/>
                          </a:rPr>
                        </m:ctrlPr>
                      </m:dPr>
                      <m:e>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𝜂</m:t>
                            </m:r>
                          </m:sub>
                          <m:sup>
                            <m:r>
                              <a:rPr lang="en-US" sz="2400" i="1">
                                <a:solidFill>
                                  <a:prstClr val="black"/>
                                </a:solidFill>
                                <a:latin typeface="Cambria Math" panose="02040503050406030204" pitchFamily="18" charset="0"/>
                                <a:ea typeface="Cambria Math" panose="02040503050406030204" pitchFamily="18" charset="0"/>
                              </a:rPr>
                              <m:t>2</m:t>
                            </m:r>
                          </m:sup>
                        </m:sSubSup>
                        <m:d>
                          <m:dPr>
                            <m:ctrlPr>
                              <a:rPr lang="en-US" sz="2400" i="1">
                                <a:solidFill>
                                  <a:prstClr val="black"/>
                                </a:solidFill>
                                <a:latin typeface="Cambria Math" panose="02040503050406030204" pitchFamily="18" charset="0"/>
                                <a:ea typeface="Cambria Math" panose="02040503050406030204" pitchFamily="18" charset="0"/>
                              </a:rPr>
                            </m:ctrlPr>
                          </m:dPr>
                          <m:e>
                            <m:r>
                              <a:rPr lang="en-US" sz="2400" i="1">
                                <a:solidFill>
                                  <a:prstClr val="black"/>
                                </a:solidFill>
                                <a:latin typeface="Cambria Math" panose="02040503050406030204" pitchFamily="18" charset="0"/>
                                <a:ea typeface="Cambria Math" panose="02040503050406030204" pitchFamily="18" charset="0"/>
                              </a:rPr>
                              <m:t>𝜉</m:t>
                            </m:r>
                          </m:e>
                        </m:d>
                      </m:e>
                    </m:d>
                    <m:r>
                      <a:rPr lang="en-US" sz="2400" b="0" i="1" smtClean="0">
                        <a:solidFill>
                          <a:prstClr val="black"/>
                        </a:solidFill>
                        <a:latin typeface="Cambria Math" panose="02040503050406030204" pitchFamily="18" charset="0"/>
                        <a:ea typeface="Cambria Math" panose="02040503050406030204" pitchFamily="18" charset="0"/>
                      </a:rPr>
                      <m:t>≈</m:t>
                    </m:r>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𝑅𝑇</m:t>
                        </m:r>
                      </m:sub>
                      <m:sup>
                        <m:r>
                          <a:rPr lang="en-US" sz="2400" b="0" i="1" smtClean="0">
                            <a:solidFill>
                              <a:prstClr val="black"/>
                            </a:solidFill>
                            <a:latin typeface="Cambria Math" panose="02040503050406030204" pitchFamily="18" charset="0"/>
                            <a:ea typeface="Cambria Math" panose="02040503050406030204" pitchFamily="18" charset="0"/>
                          </a:rPr>
                          <m:t>2</m:t>
                        </m:r>
                      </m:sup>
                    </m:sSubSup>
                    <m:r>
                      <a:rPr lang="en-US" sz="2400" b="0" i="1" smtClean="0">
                        <a:solidFill>
                          <a:prstClr val="black"/>
                        </a:solidFill>
                        <a:latin typeface="Cambria Math" panose="02040503050406030204" pitchFamily="18" charset="0"/>
                        <a:ea typeface="Cambria Math" panose="02040503050406030204" pitchFamily="18" charset="0"/>
                      </a:rPr>
                      <m:t>:=</m:t>
                    </m:r>
                    <m:f>
                      <m:fPr>
                        <m:ctrlPr>
                          <a:rPr lang="en-US" sz="2400" b="0" i="1" smtClean="0">
                            <a:solidFill>
                              <a:prstClr val="black"/>
                            </a:solidFill>
                            <a:latin typeface="Cambria Math" panose="02040503050406030204" pitchFamily="18" charset="0"/>
                            <a:ea typeface="Cambria Math" panose="02040503050406030204" pitchFamily="18" charset="0"/>
                          </a:rPr>
                        </m:ctrlPr>
                      </m:fPr>
                      <m:num>
                        <m:r>
                          <a:rPr lang="en-US" sz="2400" b="0" i="1" smtClean="0">
                            <a:solidFill>
                              <a:prstClr val="black"/>
                            </a:solidFill>
                            <a:latin typeface="Cambria Math" panose="02040503050406030204" pitchFamily="18" charset="0"/>
                            <a:ea typeface="Cambria Math" panose="02040503050406030204" pitchFamily="18" charset="0"/>
                          </a:rPr>
                          <m:t>1</m:t>
                        </m:r>
                      </m:num>
                      <m:den>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a:rPr lang="en-US" sz="2400" b="0" i="1" smtClean="0">
                                <a:solidFill>
                                  <a:prstClr val="black"/>
                                </a:solidFill>
                                <a:latin typeface="Cambria Math" panose="02040503050406030204" pitchFamily="18" charset="0"/>
                                <a:ea typeface="Cambria Math" panose="02040503050406030204" pitchFamily="18" charset="0"/>
                              </a:rPr>
                              <m:t>𝑁</m:t>
                            </m:r>
                          </m:e>
                          <m:sub>
                            <m:r>
                              <a:rPr lang="en-US" sz="2400" b="0" i="1" smtClean="0">
                                <a:solidFill>
                                  <a:prstClr val="black"/>
                                </a:solidFill>
                                <a:latin typeface="Cambria Math" panose="02040503050406030204" pitchFamily="18" charset="0"/>
                                <a:ea typeface="Cambria Math" panose="02040503050406030204" pitchFamily="18" charset="0"/>
                              </a:rPr>
                              <m:t>𝜉</m:t>
                            </m:r>
                          </m:sub>
                        </m:sSub>
                      </m:den>
                    </m:f>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𝜉</m:t>
                            </m:r>
                          </m:sub>
                        </m:sSub>
                      </m:sup>
                      <m:e>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𝜂</m:t>
                            </m:r>
                          </m:sub>
                          <m:sup>
                            <m:r>
                              <a:rPr lang="en-US" sz="2400" b="0" i="1" smtClean="0">
                                <a:solidFill>
                                  <a:prstClr val="black"/>
                                </a:solidFill>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9" name="TextBox 8">
                <a:extLst>
                  <a:ext uri="{FF2B5EF4-FFF2-40B4-BE49-F238E27FC236}">
                    <a16:creationId xmlns:a16="http://schemas.microsoft.com/office/drawing/2014/main" id="{58778DA8-457C-3665-9573-B39177DDFEBF}"/>
                  </a:ext>
                </a:extLst>
              </p:cNvPr>
              <p:cNvSpPr txBox="1">
                <a:spLocks noRot="1" noChangeAspect="1" noMove="1" noResize="1" noEditPoints="1" noAdjustHandles="1" noChangeArrowheads="1" noChangeShapeType="1" noTextEdit="1"/>
              </p:cNvSpPr>
              <p:nvPr/>
            </p:nvSpPr>
            <p:spPr>
              <a:xfrm>
                <a:off x="6016953" y="3752017"/>
                <a:ext cx="5571203" cy="736677"/>
              </a:xfrm>
              <a:prstGeom prst="rect">
                <a:avLst/>
              </a:prstGeom>
              <a:blipFill>
                <a:blip r:embed="rId7"/>
                <a:stretch>
                  <a:fillRect l="-227" t="-66102" b="-983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18A854-B289-DAD8-FDBD-D38AB854A6F0}"/>
              </a:ext>
            </a:extLst>
          </p:cNvPr>
          <p:cNvSpPr txBox="1"/>
          <p:nvPr/>
        </p:nvSpPr>
        <p:spPr>
          <a:xfrm>
            <a:off x="9085943" y="1653869"/>
            <a:ext cx="235994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Now an MC/DC feature!</a:t>
            </a:r>
          </a:p>
        </p:txBody>
      </p:sp>
      <p:sp>
        <p:nvSpPr>
          <p:cNvPr id="14" name="Slide Number Placeholder 13">
            <a:extLst>
              <a:ext uri="{FF2B5EF4-FFF2-40B4-BE49-F238E27FC236}">
                <a16:creationId xmlns:a16="http://schemas.microsoft.com/office/drawing/2014/main" id="{F9042B6F-5869-8400-3D0A-712E98B36EF9}"/>
              </a:ext>
            </a:extLst>
          </p:cNvPr>
          <p:cNvSpPr>
            <a:spLocks noGrp="1"/>
          </p:cNvSpPr>
          <p:nvPr>
            <p:ph type="sldNum" sz="quarter" idx="12"/>
          </p:nvPr>
        </p:nvSpPr>
        <p:spPr/>
        <p:txBody>
          <a:bodyPr/>
          <a:lstStyle/>
          <a:p>
            <a:fld id="{A7B37A42-1143-48FC-B4BA-4801294DBEED}" type="slidenum">
              <a:rPr lang="en-US" smtClean="0"/>
              <a:t>22</a:t>
            </a:fld>
            <a:endParaRPr lang="en-US"/>
          </a:p>
        </p:txBody>
      </p:sp>
      <p:sp>
        <p:nvSpPr>
          <p:cNvPr id="19" name="Rectangle 18">
            <a:extLst>
              <a:ext uri="{FF2B5EF4-FFF2-40B4-BE49-F238E27FC236}">
                <a16:creationId xmlns:a16="http://schemas.microsoft.com/office/drawing/2014/main" id="{0E5BA664-C366-0ACE-C01E-0BF4F5992ED7}"/>
              </a:ext>
            </a:extLst>
          </p:cNvPr>
          <p:cNvSpPr/>
          <p:nvPr/>
        </p:nvSpPr>
        <p:spPr>
          <a:xfrm>
            <a:off x="5688767" y="5898630"/>
            <a:ext cx="472190" cy="632815"/>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e 20">
            <a:extLst>
              <a:ext uri="{FF2B5EF4-FFF2-40B4-BE49-F238E27FC236}">
                <a16:creationId xmlns:a16="http://schemas.microsoft.com/office/drawing/2014/main" id="{5CE787BB-47CD-D2DB-EC87-8B61B55E583C}"/>
              </a:ext>
            </a:extLst>
          </p:cNvPr>
          <p:cNvSpPr/>
          <p:nvPr/>
        </p:nvSpPr>
        <p:spPr>
          <a:xfrm rot="5400000">
            <a:off x="6479194" y="636510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FBE72653-B900-9048-BC60-ACDFCAECBC8B}"/>
              </a:ext>
            </a:extLst>
          </p:cNvPr>
          <p:cNvSpPr/>
          <p:nvPr/>
        </p:nvSpPr>
        <p:spPr>
          <a:xfrm rot="5400000">
            <a:off x="7232616" y="636345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B41FC819-6F90-2EA5-9D8B-5ACB9219CA09}"/>
              </a:ext>
            </a:extLst>
          </p:cNvPr>
          <p:cNvSpPr/>
          <p:nvPr/>
        </p:nvSpPr>
        <p:spPr>
          <a:xfrm>
            <a:off x="6914378" y="2072308"/>
            <a:ext cx="413885" cy="528483"/>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847281-B4B7-293C-F82A-E5BFAFAD4876}"/>
              </a:ext>
            </a:extLst>
          </p:cNvPr>
          <p:cNvSpPr/>
          <p:nvPr/>
        </p:nvSpPr>
        <p:spPr>
          <a:xfrm>
            <a:off x="2040450" y="1279121"/>
            <a:ext cx="475308" cy="613278"/>
          </a:xfrm>
          <a:prstGeom prst="rect">
            <a:avLst/>
          </a:prstGeom>
          <a:noFill/>
          <a:ln w="381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33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3A56-C081-7E65-39ED-F86826F730A8}"/>
              </a:ext>
            </a:extLst>
          </p:cNvPr>
          <p:cNvSpPr>
            <a:spLocks noGrp="1"/>
          </p:cNvSpPr>
          <p:nvPr>
            <p:ph type="title"/>
          </p:nvPr>
        </p:nvSpPr>
        <p:spPr/>
        <p:txBody>
          <a:bodyPr>
            <a:normAutofit fontScale="90000"/>
          </a:bodyPr>
          <a:lstStyle/>
          <a:p>
            <a:r>
              <a:rPr lang="en-US" dirty="0"/>
              <a:t>Formulation – Estimator 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98E48-0AF5-3F9B-0F51-2E55F046D620}"/>
                  </a:ext>
                </a:extLst>
              </p:cNvPr>
              <p:cNvSpPr>
                <a:spLocks noGrp="1"/>
              </p:cNvSpPr>
              <p:nvPr>
                <p:ph idx="1"/>
              </p:nvPr>
            </p:nvSpPr>
            <p:spPr/>
            <p:txBody>
              <a:bodyPr/>
              <a:lstStyle/>
              <a:p>
                <a:r>
                  <a:rPr lang="en-US" dirty="0"/>
                  <a:t>True or continuous value </a:t>
                </a:r>
                <a14:m>
                  <m:oMath xmlns:m="http://schemas.openxmlformats.org/officeDocument/2006/math">
                    <m:r>
                      <a:rPr lang="en-US" b="0" i="1" smtClean="0">
                        <a:latin typeface="Cambria Math" panose="02040503050406030204" pitchFamily="18" charset="0"/>
                      </a:rPr>
                      <m:t>𝜃</m:t>
                    </m:r>
                  </m:oMath>
                </a14:m>
                <a:r>
                  <a:rPr lang="en-US" dirty="0"/>
                  <a:t> is approximated using an estimator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r>
                  <a:rPr lang="en-US" dirty="0"/>
                  <a:t>An estimator can be characterized by its mean-squared error (MSE), which captures both its variance and bias.</a:t>
                </a:r>
              </a:p>
              <a:p>
                <a:pPr lvl="1"/>
                <a:r>
                  <a:rPr lang="en-US" dirty="0"/>
                  <a:t>Variance characterizes how far the estimator is, on average, from its mean.</a:t>
                </a:r>
              </a:p>
              <a:p>
                <a:pPr lvl="1"/>
                <a:r>
                  <a:rPr lang="en-US" dirty="0"/>
                  <a:t>Bias characterizes how far the estimator’s mean is, on average, from the true value.</a:t>
                </a:r>
              </a:p>
            </p:txBody>
          </p:sp>
        </mc:Choice>
        <mc:Fallback>
          <p:sp>
            <p:nvSpPr>
              <p:cNvPr id="3" name="Content Placeholder 2">
                <a:extLst>
                  <a:ext uri="{FF2B5EF4-FFF2-40B4-BE49-F238E27FC236}">
                    <a16:creationId xmlns:a16="http://schemas.microsoft.com/office/drawing/2014/main" id="{87B98E48-0AF5-3F9B-0F51-2E55F046D620}"/>
                  </a:ext>
                </a:extLst>
              </p:cNvPr>
              <p:cNvSpPr>
                <a:spLocks noGrp="1" noRot="1" noChangeAspect="1" noMove="1" noResize="1" noEditPoints="1" noAdjustHandles="1" noChangeArrowheads="1" noChangeShapeType="1" noTextEdit="1"/>
              </p:cNvSpPr>
              <p:nvPr>
                <p:ph idx="1"/>
              </p:nvPr>
            </p:nvSpPr>
            <p:spPr>
              <a:blipFill>
                <a:blip r:embed="rId2"/>
                <a:stretch>
                  <a:fillRect l="-777" t="-12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D0F6251-02CF-9BB9-CDAB-1510FAEBA2A6}"/>
                  </a:ext>
                </a:extLst>
              </p:cNvPr>
              <p:cNvSpPr txBox="1"/>
              <p:nvPr/>
            </p:nvSpPr>
            <p:spPr>
              <a:xfrm>
                <a:off x="3865882" y="3565056"/>
                <a:ext cx="4460236" cy="64876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p:sp>
            <p:nvSpPr>
              <p:cNvPr id="4" name="TextBox 3">
                <a:extLst>
                  <a:ext uri="{FF2B5EF4-FFF2-40B4-BE49-F238E27FC236}">
                    <a16:creationId xmlns:a16="http://schemas.microsoft.com/office/drawing/2014/main" id="{6D0F6251-02CF-9BB9-CDAB-1510FAEBA2A6}"/>
                  </a:ext>
                </a:extLst>
              </p:cNvPr>
              <p:cNvSpPr txBox="1">
                <a:spLocks noRot="1" noChangeAspect="1" noMove="1" noResize="1" noEditPoints="1" noAdjustHandles="1" noChangeArrowheads="1" noChangeShapeType="1" noTextEdit="1"/>
              </p:cNvSpPr>
              <p:nvPr/>
            </p:nvSpPr>
            <p:spPr>
              <a:xfrm>
                <a:off x="3865882" y="3565056"/>
                <a:ext cx="4460236" cy="648767"/>
              </a:xfrm>
              <a:prstGeom prst="rect">
                <a:avLst/>
              </a:prstGeom>
              <a:blipFill>
                <a:blip r:embed="rId3"/>
                <a:stretch>
                  <a:fillRect b="-384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5D13563-9DA4-DFFF-5CD8-068D4D174AD5}"/>
                  </a:ext>
                </a:extLst>
              </p:cNvPr>
              <p:cNvSpPr txBox="1"/>
              <p:nvPr/>
            </p:nvSpPr>
            <p:spPr>
              <a:xfrm>
                <a:off x="4114059" y="5289872"/>
                <a:ext cx="4460236" cy="52270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𝐵𝑖𝑎</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oMath>
                  </m:oMathPara>
                </a14:m>
                <a:endParaRPr lang="en-US" sz="2400" dirty="0"/>
              </a:p>
            </p:txBody>
          </p:sp>
        </mc:Choice>
        <mc:Fallback>
          <p:sp>
            <p:nvSpPr>
              <p:cNvPr id="5" name="TextBox 4">
                <a:extLst>
                  <a:ext uri="{FF2B5EF4-FFF2-40B4-BE49-F238E27FC236}">
                    <a16:creationId xmlns:a16="http://schemas.microsoft.com/office/drawing/2014/main" id="{A5D13563-9DA4-DFFF-5CD8-068D4D174AD5}"/>
                  </a:ext>
                </a:extLst>
              </p:cNvPr>
              <p:cNvSpPr txBox="1">
                <a:spLocks noRot="1" noChangeAspect="1" noMove="1" noResize="1" noEditPoints="1" noAdjustHandles="1" noChangeArrowheads="1" noChangeShapeType="1" noTextEdit="1"/>
              </p:cNvSpPr>
              <p:nvPr/>
            </p:nvSpPr>
            <p:spPr>
              <a:xfrm>
                <a:off x="4114059" y="5289872"/>
                <a:ext cx="4460236" cy="522707"/>
              </a:xfrm>
              <a:prstGeom prst="rect">
                <a:avLst/>
              </a:prstGeom>
              <a:blipFill>
                <a:blip r:embed="rId4"/>
                <a:stretch>
                  <a:fillRect t="-714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A20B87-AB38-211E-553C-1806CD9D06FA}"/>
                  </a:ext>
                </a:extLst>
              </p:cNvPr>
              <p:cNvSpPr txBox="1"/>
              <p:nvPr/>
            </p:nvSpPr>
            <p:spPr>
              <a:xfrm>
                <a:off x="4114059" y="4441753"/>
                <a:ext cx="4460236" cy="584071"/>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6" name="TextBox 5">
                <a:extLst>
                  <a:ext uri="{FF2B5EF4-FFF2-40B4-BE49-F238E27FC236}">
                    <a16:creationId xmlns:a16="http://schemas.microsoft.com/office/drawing/2014/main" id="{9CA20B87-AB38-211E-553C-1806CD9D06FA}"/>
                  </a:ext>
                </a:extLst>
              </p:cNvPr>
              <p:cNvSpPr txBox="1">
                <a:spLocks noRot="1" noChangeAspect="1" noMove="1" noResize="1" noEditPoints="1" noAdjustHandles="1" noChangeArrowheads="1" noChangeShapeType="1" noTextEdit="1"/>
              </p:cNvSpPr>
              <p:nvPr/>
            </p:nvSpPr>
            <p:spPr>
              <a:xfrm>
                <a:off x="4114059" y="4441753"/>
                <a:ext cx="4460236" cy="58407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24271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Results – Analytic problem</a:t>
            </a:r>
          </a:p>
        </p:txBody>
      </p:sp>
      <p:pic>
        <p:nvPicPr>
          <p:cNvPr id="28" name="Picture 27">
            <a:extLst>
              <a:ext uri="{FF2B5EF4-FFF2-40B4-BE49-F238E27FC236}">
                <a16:creationId xmlns:a16="http://schemas.microsoft.com/office/drawing/2014/main" id="{B74E7AAC-A7A0-E9EB-F720-0CBD29E0FB56}"/>
              </a:ext>
            </a:extLst>
          </p:cNvPr>
          <p:cNvPicPr>
            <a:picLocks noChangeAspect="1"/>
          </p:cNvPicPr>
          <p:nvPr/>
        </p:nvPicPr>
        <p:blipFill rotWithShape="1">
          <a:blip r:embed="rId2"/>
          <a:srcRect l="2773" t="30504" b="29340"/>
          <a:stretch/>
        </p:blipFill>
        <p:spPr>
          <a:xfrm>
            <a:off x="6599807" y="1060385"/>
            <a:ext cx="5017543" cy="1289684"/>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DCA400B-747C-1D44-5559-6E5187195B5C}"/>
                  </a:ext>
                </a:extLst>
              </p:cNvPr>
              <p:cNvSpPr/>
              <p:nvPr/>
            </p:nvSpPr>
            <p:spPr>
              <a:xfrm>
                <a:off x="6751479" y="1272210"/>
                <a:ext cx="875269" cy="87462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,1</m:t>
                          </m:r>
                        </m:sub>
                      </m:sSub>
                    </m:oMath>
                  </m:oMathPara>
                </a14:m>
                <a:endParaRPr lang="en-US" sz="2400" b="0" dirty="0"/>
              </a:p>
            </p:txBody>
          </p:sp>
        </mc:Choice>
        <mc:Fallback xmlns="">
          <p:sp>
            <p:nvSpPr>
              <p:cNvPr id="29" name="Rectangle 28">
                <a:extLst>
                  <a:ext uri="{FF2B5EF4-FFF2-40B4-BE49-F238E27FC236}">
                    <a16:creationId xmlns:a16="http://schemas.microsoft.com/office/drawing/2014/main" id="{8DCA400B-747C-1D44-5559-6E5187195B5C}"/>
                  </a:ext>
                </a:extLst>
              </p:cNvPr>
              <p:cNvSpPr>
                <a:spLocks noRot="1" noChangeAspect="1" noMove="1" noResize="1" noEditPoints="1" noAdjustHandles="1" noChangeArrowheads="1" noChangeShapeType="1" noTextEdit="1"/>
              </p:cNvSpPr>
              <p:nvPr/>
            </p:nvSpPr>
            <p:spPr>
              <a:xfrm>
                <a:off x="6751479" y="1272210"/>
                <a:ext cx="875269" cy="87462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C44DED5C-CBE6-2C53-C0C5-11EA9F7400E2}"/>
                  </a:ext>
                </a:extLst>
              </p:cNvPr>
              <p:cNvSpPr/>
              <p:nvPr/>
            </p:nvSpPr>
            <p:spPr>
              <a:xfrm>
                <a:off x="10447275" y="1251585"/>
                <a:ext cx="1048090" cy="874627"/>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3</m:t>
                          </m:r>
                        </m:sub>
                      </m:sSub>
                    </m:oMath>
                  </m:oMathPara>
                </a14:m>
                <a:endParaRPr lang="en-US" sz="2400" b="0" dirty="0"/>
              </a:p>
            </p:txBody>
          </p:sp>
        </mc:Choice>
        <mc:Fallback xmlns="">
          <p:sp>
            <p:nvSpPr>
              <p:cNvPr id="30" name="Rectangle 29">
                <a:extLst>
                  <a:ext uri="{FF2B5EF4-FFF2-40B4-BE49-F238E27FC236}">
                    <a16:creationId xmlns:a16="http://schemas.microsoft.com/office/drawing/2014/main" id="{C44DED5C-CBE6-2C53-C0C5-11EA9F7400E2}"/>
                  </a:ext>
                </a:extLst>
              </p:cNvPr>
              <p:cNvSpPr>
                <a:spLocks noRot="1" noChangeAspect="1" noMove="1" noResize="1" noEditPoints="1" noAdjustHandles="1" noChangeArrowheads="1" noChangeShapeType="1" noTextEdit="1"/>
              </p:cNvSpPr>
              <p:nvPr/>
            </p:nvSpPr>
            <p:spPr>
              <a:xfrm>
                <a:off x="10447275" y="1251585"/>
                <a:ext cx="1048090" cy="87462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5D05F9F-8CC9-D416-4CB1-A87A23D38D9F}"/>
                  </a:ext>
                </a:extLst>
              </p:cNvPr>
              <p:cNvSpPr/>
              <p:nvPr/>
            </p:nvSpPr>
            <p:spPr>
              <a:xfrm>
                <a:off x="8599377" y="1284018"/>
                <a:ext cx="875269" cy="874627"/>
              </a:xfrm>
              <a:prstGeom prst="rect">
                <a:avLst/>
              </a:prstGeom>
              <a:solidFill>
                <a:srgbClr val="05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2</m:t>
                          </m:r>
                        </m:sub>
                      </m:sSub>
                    </m:oMath>
                  </m:oMathPara>
                </a14:m>
                <a:endParaRPr lang="en-US" sz="2400" b="0" dirty="0"/>
              </a:p>
            </p:txBody>
          </p:sp>
        </mc:Choice>
        <mc:Fallback xmlns="">
          <p:sp>
            <p:nvSpPr>
              <p:cNvPr id="31" name="Rectangle 30">
                <a:extLst>
                  <a:ext uri="{FF2B5EF4-FFF2-40B4-BE49-F238E27FC236}">
                    <a16:creationId xmlns:a16="http://schemas.microsoft.com/office/drawing/2014/main" id="{75D05F9F-8CC9-D416-4CB1-A87A23D38D9F}"/>
                  </a:ext>
                </a:extLst>
              </p:cNvPr>
              <p:cNvSpPr>
                <a:spLocks noRot="1" noChangeAspect="1" noMove="1" noResize="1" noEditPoints="1" noAdjustHandles="1" noChangeArrowheads="1" noChangeShapeType="1" noTextEdit="1"/>
              </p:cNvSpPr>
              <p:nvPr/>
            </p:nvSpPr>
            <p:spPr>
              <a:xfrm>
                <a:off x="8599377" y="1284018"/>
                <a:ext cx="875269" cy="874627"/>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206A8D3-116C-0180-4FA4-503EDD1202AE}"/>
              </a:ext>
            </a:extLst>
          </p:cNvPr>
          <p:cNvCxnSpPr/>
          <p:nvPr/>
        </p:nvCxnSpPr>
        <p:spPr>
          <a:xfrm>
            <a:off x="5451353" y="1708309"/>
            <a:ext cx="108321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1.6</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03</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0.27</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1.1</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936454130"/>
                      </a:ext>
                    </a:extLst>
                  </a:tr>
                </a:tbl>
              </a:graphicData>
            </a:graphic>
          </p:graphicFrame>
        </mc:Choice>
        <mc:Fallback xmlns="">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extLst>
                  <p:ext uri="{D42A27DB-BD31-4B8C-83A1-F6EECF244321}">
                    <p14:modId xmlns:p14="http://schemas.microsoft.com/office/powerpoint/2010/main" val="3299482913"/>
                  </p:ext>
                </p:extLst>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endParaRPr lang="en-US"/>
                        </a:p>
                      </a:txBody>
                      <a:tcPr anchor="ctr">
                        <a:blipFill>
                          <a:blip r:embed="rId6"/>
                          <a:stretch>
                            <a:fillRect l="-50754" r="-1005" b="-300000"/>
                          </a:stretch>
                        </a:blipFill>
                      </a:tcP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endParaRPr lang="en-US"/>
                        </a:p>
                      </a:txBody>
                      <a:tcPr anchor="ctr">
                        <a:blipFill>
                          <a:blip r:embed="rId6"/>
                          <a:stretch>
                            <a:fillRect l="-50754" t="-100000" r="-1005" b="-200000"/>
                          </a:stretch>
                        </a:blipFill>
                      </a:tcP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endParaRPr lang="en-US"/>
                        </a:p>
                      </a:txBody>
                      <a:tcPr anchor="ctr">
                        <a:blipFill>
                          <a:blip r:embed="rId6"/>
                          <a:stretch>
                            <a:fillRect l="-50754" t="-203390" r="-1005" b="-103390"/>
                          </a:stretch>
                        </a:blipFill>
                      </a:tcP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endParaRPr lang="en-US"/>
                        </a:p>
                      </a:txBody>
                      <a:tcPr anchor="ctr">
                        <a:blipFill>
                          <a:blip r:embed="rId6"/>
                          <a:stretch>
                            <a:fillRect l="-50754" t="-298333" r="-1005" b="-1667"/>
                          </a:stretch>
                        </a:blipFill>
                      </a:tcPr>
                    </a:tc>
                    <a:extLst>
                      <a:ext uri="{0D108BD9-81ED-4DB2-BD59-A6C34878D82A}">
                        <a16:rowId xmlns:a16="http://schemas.microsoft.com/office/drawing/2014/main" val="936454130"/>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E5B17D-FCCE-5F81-2419-031A6F067B2E}"/>
                  </a:ext>
                </a:extLst>
              </p:cNvPr>
              <p:cNvSpPr txBox="1"/>
              <p:nvPr/>
            </p:nvSpPr>
            <p:spPr>
              <a:xfrm>
                <a:off x="391577" y="2158645"/>
                <a:ext cx="6175610" cy="397031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800" b="0" dirty="0">
                    <a:latin typeface="Arial" panose="020B0604020202020204" pitchFamily="34" charset="0"/>
                    <a:cs typeface="Arial" panose="020B0604020202020204" pitchFamily="34" charset="0"/>
                  </a:rPr>
                  <a:t>Attenuation through 1D slab, 3 materials</a:t>
                </a:r>
              </a:p>
              <a:p>
                <a:pPr marL="285750" indent="-285750">
                  <a:buClr>
                    <a:schemeClr val="accent1"/>
                  </a:buCl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Uncertain total cross sections</a:t>
                </a:r>
              </a:p>
              <a:p>
                <a:pPr>
                  <a:buClr>
                    <a:schemeClr val="accent1"/>
                  </a:buCl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𝑄</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𝜉</m:t>
                        </m:r>
                      </m:e>
                    </m:d>
                  </m:oMath>
                </a14:m>
                <a:r>
                  <a:rPr lang="en-US" sz="2800" dirty="0">
                    <a:latin typeface="Arial" panose="020B0604020202020204" pitchFamily="34" charset="0"/>
                    <a:cs typeface="Arial" panose="020B0604020202020204" pitchFamily="34" charset="0"/>
                  </a:rPr>
                  <a:t>: Transmittance, percent of particles that exit</a:t>
                </a:r>
              </a:p>
              <a:p>
                <a:pPr marL="285750" indent="-285750">
                  <a:buClr>
                    <a:schemeClr val="accent1"/>
                  </a:buClr>
                  <a:buFont typeface="Arial" panose="020B0604020202020204" pitchFamily="34" charset="0"/>
                  <a:buChar char="•"/>
                </a:pPr>
                <a:endParaRPr lang="en-US" sz="2800" b="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Analytic solution for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oMath>
                </a14:m>
                <a:endParaRPr lang="en-US" sz="2800" b="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2DE5B17D-FCCE-5F81-2419-031A6F067B2E}"/>
                  </a:ext>
                </a:extLst>
              </p:cNvPr>
              <p:cNvSpPr txBox="1">
                <a:spLocks noRot="1" noChangeAspect="1" noMove="1" noResize="1" noEditPoints="1" noAdjustHandles="1" noChangeArrowheads="1" noChangeShapeType="1" noTextEdit="1"/>
              </p:cNvSpPr>
              <p:nvPr/>
            </p:nvSpPr>
            <p:spPr>
              <a:xfrm>
                <a:off x="391577" y="2158645"/>
                <a:ext cx="6175610" cy="3970318"/>
              </a:xfrm>
              <a:prstGeom prst="rect">
                <a:avLst/>
              </a:prstGeom>
              <a:blipFill>
                <a:blip r:embed="rId7"/>
                <a:stretch>
                  <a:fillRect l="-1643" t="-1592" b="-31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9563427-6BB8-3996-D546-5F8571F992BA}"/>
              </a:ext>
            </a:extLst>
          </p:cNvPr>
          <p:cNvSpPr>
            <a:spLocks noGrp="1"/>
          </p:cNvSpPr>
          <p:nvPr>
            <p:ph type="sldNum" sz="quarter" idx="12"/>
          </p:nvPr>
        </p:nvSpPr>
        <p:spPr/>
        <p:txBody>
          <a:bodyPr/>
          <a:lstStyle/>
          <a:p>
            <a:fld id="{A7B37A42-1143-48FC-B4BA-4801294DBEED}" type="slidenum">
              <a:rPr lang="en-US" smtClean="0"/>
              <a:t>24</a:t>
            </a:fld>
            <a:endParaRPr lang="en-US"/>
          </a:p>
        </p:txBody>
      </p:sp>
    </p:spTree>
    <p:extLst>
      <p:ext uri="{BB962C8B-B14F-4D97-AF65-F5344CB8AC3E}">
        <p14:creationId xmlns:p14="http://schemas.microsoft.com/office/powerpoint/2010/main" val="3506085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5732331" y="841757"/>
            <a:ext cx="6225245" cy="5790645"/>
          </a:xfrm>
          <a:prstGeom prst="rect">
            <a:avLst/>
          </a:prstGeom>
        </p:spPr>
      </p:pic>
      <p:cxnSp>
        <p:nvCxnSpPr>
          <p:cNvPr id="12" name="Straight Arrow Connector 11">
            <a:extLst>
              <a:ext uri="{FF2B5EF4-FFF2-40B4-BE49-F238E27FC236}">
                <a16:creationId xmlns:a16="http://schemas.microsoft.com/office/drawing/2014/main" id="{56FEDD6A-88C6-61F6-F249-37D7A59353E6}"/>
              </a:ext>
            </a:extLst>
          </p:cNvPr>
          <p:cNvCxnSpPr>
            <a:cxnSpLocks/>
          </p:cNvCxnSpPr>
          <p:nvPr/>
        </p:nvCxnSpPr>
        <p:spPr>
          <a:xfrm>
            <a:off x="8219384" y="4063692"/>
            <a:ext cx="909638" cy="0"/>
          </a:xfrm>
          <a:prstGeom prst="straightConnector1">
            <a:avLst/>
          </a:prstGeom>
          <a:ln w="5715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5F0F09-8798-4B95-3AD8-ADD4499BB6FD}"/>
              </a:ext>
            </a:extLst>
          </p:cNvPr>
          <p:cNvSpPr txBox="1"/>
          <p:nvPr/>
        </p:nvSpPr>
        <p:spPr>
          <a:xfrm>
            <a:off x="8305638" y="4309489"/>
            <a:ext cx="2042034" cy="307777"/>
          </a:xfrm>
          <a:prstGeom prst="rect">
            <a:avLst/>
          </a:prstGeom>
          <a:solidFill>
            <a:schemeClr val="bg1"/>
          </a:solidFill>
          <a:ln w="19050">
            <a:solidFill>
              <a:srgbClr val="0070C0"/>
            </a:solidFill>
          </a:ln>
          <a:effectLst>
            <a:outerShdw blurRad="50800" dist="38100" dir="2700000" algn="tl" rotWithShape="0">
              <a:prstClr val="black">
                <a:alpha val="40000"/>
              </a:prstClr>
            </a:outerShdw>
          </a:effectLst>
        </p:spPr>
        <p:txBody>
          <a:bodyPr wrap="none" rtlCol="0">
            <a:spAutoFit/>
          </a:bodyPr>
          <a:lstStyle/>
          <a:p>
            <a:r>
              <a:rPr lang="en-US" sz="1400" dirty="0">
                <a:latin typeface="Arial" panose="020B0604020202020204" pitchFamily="34" charset="0"/>
                <a:cs typeface="Arial" panose="020B0604020202020204" pitchFamily="34" charset="0"/>
              </a:rPr>
              <a:t>Variances of estimators</a:t>
            </a:r>
          </a:p>
        </p:txBody>
      </p:sp>
      <p:cxnSp>
        <p:nvCxnSpPr>
          <p:cNvPr id="30" name="Straight Arrow Connector 29">
            <a:extLst>
              <a:ext uri="{FF2B5EF4-FFF2-40B4-BE49-F238E27FC236}">
                <a16:creationId xmlns:a16="http://schemas.microsoft.com/office/drawing/2014/main" id="{3D97F9D2-BA22-952E-FD70-4FA0BEF77782}"/>
              </a:ext>
            </a:extLst>
          </p:cNvPr>
          <p:cNvCxnSpPr>
            <a:cxnSpLocks/>
          </p:cNvCxnSpPr>
          <p:nvPr/>
        </p:nvCxnSpPr>
        <p:spPr>
          <a:xfrm>
            <a:off x="7727856" y="3067902"/>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4EC13F-5F2E-6FCE-3DC4-7E93F1519202}"/>
                  </a:ext>
                </a:extLst>
              </p:cNvPr>
              <p:cNvSpPr txBox="1"/>
              <p:nvPr/>
            </p:nvSpPr>
            <p:spPr>
              <a:xfrm>
                <a:off x="8701097" y="2914014"/>
                <a:ext cx="2501120" cy="326821"/>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1400" dirty="0">
                    <a:latin typeface="Arial" panose="020B0604020202020204" pitchFamily="34" charset="0"/>
                    <a:cs typeface="Arial" panose="020B0604020202020204" pitchFamily="34" charset="0"/>
                  </a:rPr>
                  <a:t>Bias of </a:t>
                </a:r>
                <a14:m>
                  <m:oMath xmlns:m="http://schemas.openxmlformats.org/officeDocument/2006/math">
                    <m:acc>
                      <m:accPr>
                        <m:chr m:val="̃"/>
                        <m:ctrlPr>
                          <a:rPr lang="en-US" sz="140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1400" b="0" i="1" dirty="0" smtClean="0">
                            <a:latin typeface="Cambria Math" panose="02040503050406030204" pitchFamily="18" charset="0"/>
                            <a:ea typeface="Cambria Math" panose="02040503050406030204" pitchFamily="18" charset="0"/>
                            <a:cs typeface="Arial" panose="020B0604020202020204" pitchFamily="34" charset="0"/>
                          </a:rPr>
                          <m:t>𝑆</m:t>
                        </m:r>
                      </m:e>
                    </m:acc>
                  </m:oMath>
                </a14:m>
                <a:r>
                  <a:rPr lang="en-US" sz="1400" dirty="0">
                    <a:latin typeface="Arial" panose="020B0604020202020204" pitchFamily="34" charset="0"/>
                    <a:cs typeface="Arial" panose="020B0604020202020204" pitchFamily="34" charset="0"/>
                  </a:rPr>
                  <a:t> estimating </a:t>
                </a:r>
                <a14:m>
                  <m:oMath xmlns:m="http://schemas.openxmlformats.org/officeDocument/2006/math">
                    <m:r>
                      <a:rPr lang="en-US" sz="1400" i="1">
                        <a:latin typeface="Cambria Math" panose="02040503050406030204" pitchFamily="18" charset="0"/>
                        <a:ea typeface="Cambria Math" panose="02040503050406030204" pitchFamily="18" charset="0"/>
                      </a:rPr>
                      <m:t>𝕍</m:t>
                    </m:r>
                    <m:r>
                      <a:rPr lang="en-US" sz="1400" i="1">
                        <a:latin typeface="Cambria Math" panose="02040503050406030204" pitchFamily="18" charset="0"/>
                        <a:ea typeface="Cambria Math" panose="02040503050406030204" pitchFamily="18" charset="0"/>
                      </a:rPr>
                      <m:t>𝑎</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𝑟</m:t>
                        </m:r>
                      </m:e>
                      <m:sub>
                        <m:r>
                          <a:rPr lang="en-US" sz="1400" b="0" i="1" smtClean="0">
                            <a:latin typeface="Cambria Math" panose="02040503050406030204" pitchFamily="18" charset="0"/>
                            <a:ea typeface="Cambria Math" panose="02040503050406030204" pitchFamily="18" charset="0"/>
                          </a:rPr>
                          <m:t>𝜉</m:t>
                        </m:r>
                      </m:sub>
                    </m:sSub>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𝑄</m:t>
                        </m:r>
                      </m:e>
                    </m:d>
                  </m:oMath>
                </a14:m>
                <a:endParaRPr lang="en-US" sz="1400" dirty="0">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B4EC13F-5F2E-6FCE-3DC4-7E93F1519202}"/>
                  </a:ext>
                </a:extLst>
              </p:cNvPr>
              <p:cNvSpPr txBox="1">
                <a:spLocks noRot="1" noChangeAspect="1" noMove="1" noResize="1" noEditPoints="1" noAdjustHandles="1" noChangeArrowheads="1" noChangeShapeType="1" noTextEdit="1"/>
              </p:cNvSpPr>
              <p:nvPr/>
            </p:nvSpPr>
            <p:spPr>
              <a:xfrm>
                <a:off x="8701097" y="2914014"/>
                <a:ext cx="2501120" cy="326821"/>
              </a:xfrm>
              <a:prstGeom prst="rect">
                <a:avLst/>
              </a:prstGeom>
              <a:blipFill>
                <a:blip r:embed="rId4"/>
                <a:stretch>
                  <a:fillRect/>
                </a:stretch>
              </a:blipFill>
              <a:ln w="1905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83A8E919-7478-A4DF-E10D-BB0C97F28EB5}"/>
              </a:ext>
            </a:extLst>
          </p:cNvPr>
          <p:cNvSpPr>
            <a:spLocks noGrp="1"/>
          </p:cNvSpPr>
          <p:nvPr>
            <p:ph type="title"/>
          </p:nvPr>
        </p:nvSpPr>
        <p:spPr/>
        <p:txBody>
          <a:bodyPr>
            <a:normAutofit fontScale="90000"/>
          </a:bodyPr>
          <a:lstStyle/>
          <a:p>
            <a:r>
              <a:rPr lang="en-US" dirty="0"/>
              <a:t>Results – Analytic problem</a:t>
            </a:r>
          </a:p>
        </p:txBody>
      </p:sp>
      <p:sp>
        <p:nvSpPr>
          <p:cNvPr id="25" name="TextBox 24">
            <a:extLst>
              <a:ext uri="{FF2B5EF4-FFF2-40B4-BE49-F238E27FC236}">
                <a16:creationId xmlns:a16="http://schemas.microsoft.com/office/drawing/2014/main" id="{B45348AD-003B-5229-B055-4D4E3C4AEE3D}"/>
              </a:ext>
            </a:extLst>
          </p:cNvPr>
          <p:cNvSpPr txBox="1"/>
          <p:nvPr/>
        </p:nvSpPr>
        <p:spPr>
          <a:xfrm>
            <a:off x="153003" y="4567039"/>
            <a:ext cx="4925924"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Distribution of results over 25000 repetitions</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8653208-B909-8676-3C4B-8CDCAF609C34}"/>
                  </a:ext>
                </a:extLst>
              </p:cNvPr>
              <p:cNvSpPr txBox="1"/>
              <p:nvPr/>
            </p:nvSpPr>
            <p:spPr>
              <a:xfrm>
                <a:off x="172700" y="2449770"/>
                <a:ext cx="5624304" cy="5207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𝐵𝑖𝑎𝑠</m:t>
                          </m:r>
                        </m:e>
                        <m:sup>
                          <m:r>
                            <a:rPr lang="en-US" sz="2400" i="1">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d>
                    </m:oMath>
                  </m:oMathPara>
                </a14:m>
                <a:endParaRPr lang="en-US" sz="2400" dirty="0"/>
              </a:p>
            </p:txBody>
          </p:sp>
        </mc:Choice>
        <mc:Fallback>
          <p:sp>
            <p:nvSpPr>
              <p:cNvPr id="28" name="TextBox 27">
                <a:extLst>
                  <a:ext uri="{FF2B5EF4-FFF2-40B4-BE49-F238E27FC236}">
                    <a16:creationId xmlns:a16="http://schemas.microsoft.com/office/drawing/2014/main" id="{48653208-B909-8676-3C4B-8CDCAF609C34}"/>
                  </a:ext>
                </a:extLst>
              </p:cNvPr>
              <p:cNvSpPr txBox="1">
                <a:spLocks noRot="1" noChangeAspect="1" noMove="1" noResize="1" noEditPoints="1" noAdjustHandles="1" noChangeArrowheads="1" noChangeShapeType="1" noTextEdit="1"/>
              </p:cNvSpPr>
              <p:nvPr/>
            </p:nvSpPr>
            <p:spPr>
              <a:xfrm>
                <a:off x="172700" y="2449770"/>
                <a:ext cx="5624304" cy="520784"/>
              </a:xfrm>
              <a:prstGeom prst="rect">
                <a:avLst/>
              </a:prstGeom>
              <a:blipFill>
                <a:blip r:embed="rId5"/>
                <a:stretch>
                  <a:fillRect l="-225"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FAA950-833B-44EB-0A01-75CF5DC714B9}"/>
                  </a:ext>
                </a:extLst>
              </p:cNvPr>
              <p:cNvSpPr txBox="1"/>
              <p:nvPr/>
            </p:nvSpPr>
            <p:spPr>
              <a:xfrm>
                <a:off x="840828" y="1017448"/>
                <a:ext cx="3690532" cy="470706"/>
              </a:xfrm>
              <a:prstGeom prst="rect">
                <a:avLst/>
              </a:prstGeom>
              <a:noFill/>
            </p:spPr>
            <p:txBody>
              <a:bodyPr wrap="square">
                <a:spAutoFit/>
              </a:bodyPr>
              <a:lstStyle/>
              <a:p>
                <a14:m>
                  <m:oMath xmlns:m="http://schemas.openxmlformats.org/officeDocument/2006/math">
                    <m:sSup>
                      <m:sSupPr>
                        <m:ctrlPr>
                          <a:rPr lang="en-US" sz="2400" b="0" i="1" smtClean="0">
                            <a:solidFill>
                              <a:prstClr val="black"/>
                            </a:solidFill>
                            <a:latin typeface="Cambria Math" panose="02040503050406030204" pitchFamily="18" charset="0"/>
                            <a:ea typeface="Cambria Math" panose="02040503050406030204" pitchFamily="18" charset="0"/>
                          </a:rPr>
                        </m:ctrlPr>
                      </m:s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𝑆</m:t>
                            </m:r>
                          </m:e>
                        </m:acc>
                      </m:e>
                      <m:sup>
                        <m:r>
                          <a:rPr lang="en-US" sz="2400" b="0" i="1" smtClean="0">
                            <a:solidFill>
                              <a:prstClr val="black"/>
                            </a:solidFill>
                            <a:latin typeface="Cambria Math" panose="02040503050406030204" pitchFamily="18" charset="0"/>
                            <a:ea typeface="Cambria Math" panose="02040503050406030204" pitchFamily="18" charset="0"/>
                          </a:rPr>
                          <m:t>2</m:t>
                        </m:r>
                      </m:sup>
                    </m:sSup>
                    <m:r>
                      <a:rPr lang="en-US" sz="2400" b="0" i="0" smtClean="0">
                        <a:solidFill>
                          <a:prstClr val="black"/>
                        </a:solidFill>
                        <a:latin typeface="Cambria Math" panose="02040503050406030204" pitchFamily="18" charset="0"/>
                        <a:ea typeface="Cambria Math" panose="02040503050406030204" pitchFamily="18" charset="0"/>
                      </a:rPr>
                      <m:t>,</m:t>
                    </m:r>
                    <m:sSup>
                      <m:sSupPr>
                        <m:ctrlPr>
                          <a:rPr lang="en-US" sz="2400" b="0" i="1" smtClean="0">
                            <a:solidFill>
                              <a:prstClr val="black"/>
                            </a:solidFill>
                            <a:latin typeface="Cambria Math" panose="02040503050406030204" pitchFamily="18" charset="0"/>
                            <a:ea typeface="Cambria Math" panose="02040503050406030204" pitchFamily="18" charset="0"/>
                          </a:rPr>
                        </m:ctrlPr>
                      </m:sSupPr>
                      <m:e>
                        <m:r>
                          <m:rPr>
                            <m:sty m:val="p"/>
                          </m:rPr>
                          <a:rPr lang="en-US" sz="2400" b="0" i="0" smtClean="0">
                            <a:solidFill>
                              <a:prstClr val="black"/>
                            </a:solidFill>
                            <a:latin typeface="Cambria Math" panose="02040503050406030204" pitchFamily="18" charset="0"/>
                            <a:ea typeface="Cambria Math" panose="02040503050406030204" pitchFamily="18" charset="0"/>
                          </a:rPr>
                          <m:t>S</m:t>
                        </m:r>
                      </m:e>
                      <m:sup>
                        <m:r>
                          <a:rPr lang="en-US" sz="2400" b="0" i="0" smtClean="0">
                            <a:solidFill>
                              <a:prstClr val="black"/>
                            </a:solidFill>
                            <a:latin typeface="Cambria Math" panose="02040503050406030204" pitchFamily="18" charset="0"/>
                            <a:ea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Estimator value</a:t>
                </a:r>
              </a:p>
            </p:txBody>
          </p:sp>
        </mc:Choice>
        <mc:Fallback xmlns="">
          <p:sp>
            <p:nvSpPr>
              <p:cNvPr id="31" name="TextBox 30">
                <a:extLst>
                  <a:ext uri="{FF2B5EF4-FFF2-40B4-BE49-F238E27FC236}">
                    <a16:creationId xmlns:a16="http://schemas.microsoft.com/office/drawing/2014/main" id="{86FAA950-833B-44EB-0A01-75CF5DC714B9}"/>
                  </a:ext>
                </a:extLst>
              </p:cNvPr>
              <p:cNvSpPr txBox="1">
                <a:spLocks noRot="1" noChangeAspect="1" noMove="1" noResize="1" noEditPoints="1" noAdjustHandles="1" noChangeArrowheads="1" noChangeShapeType="1" noTextEdit="1"/>
              </p:cNvSpPr>
              <p:nvPr/>
            </p:nvSpPr>
            <p:spPr>
              <a:xfrm>
                <a:off x="840828" y="1017448"/>
                <a:ext cx="3690532" cy="470706"/>
              </a:xfrm>
              <a:prstGeom prst="rect">
                <a:avLst/>
              </a:prstGeom>
              <a:blipFill>
                <a:blip r:embed="rId12"/>
                <a:stretch>
                  <a:fillRect l="-344"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46E59B-7440-D0A1-80CD-738C9D4583D0}"/>
                  </a:ext>
                </a:extLst>
              </p:cNvPr>
              <p:cNvSpPr txBox="1"/>
              <p:nvPr/>
            </p:nvSpPr>
            <p:spPr>
              <a:xfrm>
                <a:off x="822964" y="1539529"/>
                <a:ext cx="4561835" cy="49481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𝕍</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 (Known) true value</a:t>
                </a:r>
              </a:p>
            </p:txBody>
          </p:sp>
        </mc:Choice>
        <mc:Fallback xmlns="">
          <p:sp>
            <p:nvSpPr>
              <p:cNvPr id="33" name="TextBox 32">
                <a:extLst>
                  <a:ext uri="{FF2B5EF4-FFF2-40B4-BE49-F238E27FC236}">
                    <a16:creationId xmlns:a16="http://schemas.microsoft.com/office/drawing/2014/main" id="{EF46E59B-7440-D0A1-80CD-738C9D4583D0}"/>
                  </a:ext>
                </a:extLst>
              </p:cNvPr>
              <p:cNvSpPr txBox="1">
                <a:spLocks noRot="1" noChangeAspect="1" noMove="1" noResize="1" noEditPoints="1" noAdjustHandles="1" noChangeArrowheads="1" noChangeShapeType="1" noTextEdit="1"/>
              </p:cNvSpPr>
              <p:nvPr/>
            </p:nvSpPr>
            <p:spPr>
              <a:xfrm>
                <a:off x="822964" y="1539529"/>
                <a:ext cx="4561835" cy="494815"/>
              </a:xfrm>
              <a:prstGeom prst="rect">
                <a:avLst/>
              </a:prstGeom>
              <a:blipFill>
                <a:blip r:embed="rId13"/>
                <a:stretch>
                  <a:fillRect l="-278" t="-10000" b="-17500"/>
                </a:stretch>
              </a:blipFill>
            </p:spPr>
            <p:txBody>
              <a:bodyPr/>
              <a:lstStyle/>
              <a:p>
                <a:r>
                  <a:rPr lang="en-US">
                    <a:noFill/>
                  </a:rPr>
                  <a:t> </a:t>
                </a:r>
              </a:p>
            </p:txBody>
          </p:sp>
        </mc:Fallback>
      </mc:AlternateContent>
      <p:sp>
        <p:nvSpPr>
          <p:cNvPr id="35" name="Slide Number Placeholder 34">
            <a:extLst>
              <a:ext uri="{FF2B5EF4-FFF2-40B4-BE49-F238E27FC236}">
                <a16:creationId xmlns:a16="http://schemas.microsoft.com/office/drawing/2014/main" id="{FC72D61A-26AA-155D-A2FE-3A7AE313E61A}"/>
              </a:ext>
            </a:extLst>
          </p:cNvPr>
          <p:cNvSpPr>
            <a:spLocks noGrp="1"/>
          </p:cNvSpPr>
          <p:nvPr>
            <p:ph type="sldNum" sz="quarter" idx="12"/>
          </p:nvPr>
        </p:nvSpPr>
        <p:spPr/>
        <p:txBody>
          <a:bodyPr/>
          <a:lstStyle/>
          <a:p>
            <a:fld id="{A7B37A42-1143-48FC-B4BA-4801294DBEED}" type="slidenum">
              <a:rPr lang="en-US" smtClean="0"/>
              <a:t>25</a:t>
            </a:fld>
            <a:endParaRPr lang="en-US"/>
          </a:p>
        </p:txBody>
      </p:sp>
      <p:pic>
        <p:nvPicPr>
          <p:cNvPr id="3" name="Picture 2">
            <a:extLst>
              <a:ext uri="{FF2B5EF4-FFF2-40B4-BE49-F238E27FC236}">
                <a16:creationId xmlns:a16="http://schemas.microsoft.com/office/drawing/2014/main" id="{B7C34FF4-4978-DDBA-A307-A6CD7642F4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82917" y="1314414"/>
            <a:ext cx="2019300" cy="990600"/>
          </a:xfrm>
          <a:prstGeom prst="rect">
            <a:avLst/>
          </a:prstGeom>
        </p:spPr>
      </p:pic>
      <p:cxnSp>
        <p:nvCxnSpPr>
          <p:cNvPr id="4" name="Straight Arrow Connector 3">
            <a:extLst>
              <a:ext uri="{FF2B5EF4-FFF2-40B4-BE49-F238E27FC236}">
                <a16:creationId xmlns:a16="http://schemas.microsoft.com/office/drawing/2014/main" id="{7D9D0507-B592-3357-4629-0F9E21994DFD}"/>
              </a:ext>
            </a:extLst>
          </p:cNvPr>
          <p:cNvCxnSpPr>
            <a:cxnSpLocks/>
          </p:cNvCxnSpPr>
          <p:nvPr/>
        </p:nvCxnSpPr>
        <p:spPr>
          <a:xfrm>
            <a:off x="7236328" y="4722120"/>
            <a:ext cx="1042416" cy="0"/>
          </a:xfrm>
          <a:prstGeom prst="straightConnector1">
            <a:avLst/>
          </a:prstGeom>
          <a:ln w="57150">
            <a:solidFill>
              <a:srgbClr val="FF7F0F"/>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4097FBB-2542-FDAB-F7EE-EDC6049EC1DD}"/>
              </a:ext>
            </a:extLst>
          </p:cNvPr>
          <p:cNvSpPr/>
          <p:nvPr/>
        </p:nvSpPr>
        <p:spPr>
          <a:xfrm>
            <a:off x="8313214" y="4310111"/>
            <a:ext cx="2042034" cy="307155"/>
          </a:xfrm>
          <a:prstGeom prst="rect">
            <a:avLst/>
          </a:prstGeom>
          <a:noFill/>
          <a:ln w="19050">
            <a:solidFill>
              <a:srgbClr val="FF7F0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5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25"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42323" y="905281"/>
            <a:ext cx="6209816" cy="5776293"/>
          </a:xfrm>
          <a:prstGeom prst="rect">
            <a:avLst/>
          </a:prstGeom>
        </p:spPr>
      </p:pic>
      <p:pic>
        <p:nvPicPr>
          <p:cNvPr id="7" name="Picture 6" descr="Chart&#10;&#10;Description automatically generated">
            <a:extLst>
              <a:ext uri="{FF2B5EF4-FFF2-40B4-BE49-F238E27FC236}">
                <a16:creationId xmlns:a16="http://schemas.microsoft.com/office/drawing/2014/main" id="{4FC16B2B-6CB2-A770-A46D-E1D8C940A28D}"/>
              </a:ext>
            </a:extLst>
          </p:cNvPr>
          <p:cNvPicPr>
            <a:picLocks noChangeAspect="1"/>
          </p:cNvPicPr>
          <p:nvPr/>
        </p:nvPicPr>
        <p:blipFill rotWithShape="1">
          <a:blip r:embed="rId4">
            <a:extLst>
              <a:ext uri="{28A0092B-C50C-407E-A947-70E740481C1C}">
                <a14:useLocalDpi xmlns:a14="http://schemas.microsoft.com/office/drawing/2010/main" val="0"/>
              </a:ext>
            </a:extLst>
          </a:blip>
          <a:srcRect t="4713"/>
          <a:stretch/>
        </p:blipFill>
        <p:spPr>
          <a:xfrm>
            <a:off x="5982184" y="905282"/>
            <a:ext cx="6209816" cy="577629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B98A6E-0B3A-168F-D222-E1DE498C7660}"/>
                  </a:ext>
                </a:extLst>
              </p:cNvPr>
              <p:cNvSpPr txBox="1"/>
              <p:nvPr/>
            </p:nvSpPr>
            <p:spPr>
              <a:xfrm>
                <a:off x="8612362" y="3120044"/>
                <a:ext cx="2743201" cy="735201"/>
              </a:xfrm>
              <a:prstGeom prst="rect">
                <a:avLst/>
              </a:prstGeom>
              <a:solidFill>
                <a:schemeClr val="bg1"/>
              </a:solidFill>
              <a:ln w="3810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Increased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drives bias down</a:t>
                </a:r>
              </a:p>
            </p:txBody>
          </p:sp>
        </mc:Choice>
        <mc:Fallback xmlns="">
          <p:sp>
            <p:nvSpPr>
              <p:cNvPr id="24" name="TextBox 23">
                <a:extLst>
                  <a:ext uri="{FF2B5EF4-FFF2-40B4-BE49-F238E27FC236}">
                    <a16:creationId xmlns:a16="http://schemas.microsoft.com/office/drawing/2014/main" id="{24B98A6E-0B3A-168F-D222-E1DE498C7660}"/>
                  </a:ext>
                </a:extLst>
              </p:cNvPr>
              <p:cNvSpPr txBox="1">
                <a:spLocks noRot="1" noChangeAspect="1" noMove="1" noResize="1" noEditPoints="1" noAdjustHandles="1" noChangeArrowheads="1" noChangeShapeType="1" noTextEdit="1"/>
              </p:cNvSpPr>
              <p:nvPr/>
            </p:nvSpPr>
            <p:spPr>
              <a:xfrm>
                <a:off x="8612362" y="3120044"/>
                <a:ext cx="2743201" cy="735201"/>
              </a:xfrm>
              <a:prstGeom prst="rect">
                <a:avLst/>
              </a:prstGeom>
              <a:blipFill>
                <a:blip r:embed="rId5"/>
                <a:stretch>
                  <a:fillRect/>
                </a:stretch>
              </a:blipFill>
              <a:ln w="3810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9F09A324-79CB-2F62-BF19-07F69411F316}"/>
              </a:ext>
            </a:extLst>
          </p:cNvPr>
          <p:cNvSpPr>
            <a:spLocks noGrp="1"/>
          </p:cNvSpPr>
          <p:nvPr>
            <p:ph type="title"/>
          </p:nvPr>
        </p:nvSpPr>
        <p:spPr/>
        <p:txBody>
          <a:bodyPr>
            <a:normAutofit fontScale="90000"/>
          </a:bodyPr>
          <a:lstStyle/>
          <a:p>
            <a:r>
              <a:rPr lang="en-US" dirty="0"/>
              <a:t>Example Problem – Visualize Motivations</a:t>
            </a:r>
          </a:p>
        </p:txBody>
      </p:sp>
      <p:sp>
        <p:nvSpPr>
          <p:cNvPr id="11" name="Slide Number Placeholder 10">
            <a:extLst>
              <a:ext uri="{FF2B5EF4-FFF2-40B4-BE49-F238E27FC236}">
                <a16:creationId xmlns:a16="http://schemas.microsoft.com/office/drawing/2014/main" id="{464D1AA4-1FA7-2CA1-4028-7499BC6B88ED}"/>
              </a:ext>
            </a:extLst>
          </p:cNvPr>
          <p:cNvSpPr>
            <a:spLocks noGrp="1"/>
          </p:cNvSpPr>
          <p:nvPr>
            <p:ph type="sldNum" sz="quarter" idx="12"/>
          </p:nvPr>
        </p:nvSpPr>
        <p:spPr/>
        <p:txBody>
          <a:bodyPr/>
          <a:lstStyle/>
          <a:p>
            <a:fld id="{A7B37A42-1143-48FC-B4BA-4801294DBEED}" type="slidenum">
              <a:rPr lang="en-US" smtClean="0"/>
              <a:t>26</a:t>
            </a:fld>
            <a:endParaRPr lang="en-US"/>
          </a:p>
        </p:txBody>
      </p:sp>
      <p:pic>
        <p:nvPicPr>
          <p:cNvPr id="2" name="Picture 1">
            <a:extLst>
              <a:ext uri="{FF2B5EF4-FFF2-40B4-BE49-F238E27FC236}">
                <a16:creationId xmlns:a16="http://schemas.microsoft.com/office/drawing/2014/main" id="{F99C6422-C6AF-EA0E-9D3F-1A077E1FD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9328" y="1350871"/>
            <a:ext cx="2019300" cy="990600"/>
          </a:xfrm>
          <a:prstGeom prst="rect">
            <a:avLst/>
          </a:prstGeom>
        </p:spPr>
      </p:pic>
      <p:sp>
        <p:nvSpPr>
          <p:cNvPr id="6" name="Rectangle 5">
            <a:extLst>
              <a:ext uri="{FF2B5EF4-FFF2-40B4-BE49-F238E27FC236}">
                <a16:creationId xmlns:a16="http://schemas.microsoft.com/office/drawing/2014/main" id="{432986E3-7DD0-59A5-F12D-A3FEC1FD3015}"/>
              </a:ext>
            </a:extLst>
          </p:cNvPr>
          <p:cNvSpPr/>
          <p:nvPr/>
        </p:nvSpPr>
        <p:spPr>
          <a:xfrm>
            <a:off x="4975412" y="890929"/>
            <a:ext cx="1107141"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121FC8-27DE-8A24-1CC6-F680980B32C6}"/>
              </a:ext>
            </a:extLst>
          </p:cNvPr>
          <p:cNvSpPr/>
          <p:nvPr/>
        </p:nvSpPr>
        <p:spPr>
          <a:xfrm>
            <a:off x="10770117" y="905281"/>
            <a:ext cx="1388002"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1876FF8-E6E0-BB34-1963-10EB3D957ACB}"/>
              </a:ext>
            </a:extLst>
          </p:cNvPr>
          <p:cNvCxnSpPr>
            <a:cxnSpLocks/>
          </p:cNvCxnSpPr>
          <p:nvPr/>
        </p:nvCxnSpPr>
        <p:spPr>
          <a:xfrm>
            <a:off x="2026303" y="3444420"/>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line chart&#10;&#10;Description automatically generated">
            <a:extLst>
              <a:ext uri="{FF2B5EF4-FFF2-40B4-BE49-F238E27FC236}">
                <a16:creationId xmlns:a16="http://schemas.microsoft.com/office/drawing/2014/main" id="{04F65A39-1179-EE33-4E8F-754B960F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802" y="3581016"/>
            <a:ext cx="3878342" cy="3127248"/>
          </a:xfrm>
          <a:prstGeom prst="rect">
            <a:avLst/>
          </a:prstGeom>
        </p:spPr>
      </p:pic>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6" name="Picture 15" descr="Chart&#10;&#10;Description automatically generated">
            <a:extLst>
              <a:ext uri="{FF2B5EF4-FFF2-40B4-BE49-F238E27FC236}">
                <a16:creationId xmlns:a16="http://schemas.microsoft.com/office/drawing/2014/main" id="{790A706E-1410-C910-4F57-B11F623F7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802" y="149736"/>
            <a:ext cx="3878342" cy="3127248"/>
          </a:xfrm>
          <a:prstGeom prst="rect">
            <a:avLst/>
          </a:prstGeom>
        </p:spPr>
      </p:pic>
      <p:pic>
        <p:nvPicPr>
          <p:cNvPr id="23" name="Picture 22">
            <a:extLst>
              <a:ext uri="{FF2B5EF4-FFF2-40B4-BE49-F238E27FC236}">
                <a16:creationId xmlns:a16="http://schemas.microsoft.com/office/drawing/2014/main" id="{75BD78C2-B400-6CE0-2FBA-35A2EBD800B4}"/>
              </a:ext>
            </a:extLst>
          </p:cNvPr>
          <p:cNvPicPr>
            <a:picLocks noChangeAspect="1"/>
          </p:cNvPicPr>
          <p:nvPr/>
        </p:nvPicPr>
        <p:blipFill rotWithShape="1">
          <a:blip r:embed="rId4"/>
          <a:srcRect t="30504" b="29340"/>
          <a:stretch/>
        </p:blipFill>
        <p:spPr>
          <a:xfrm>
            <a:off x="710403" y="1077835"/>
            <a:ext cx="5160678" cy="128968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710403" y="2974642"/>
                <a:ext cx="6190246" cy="30632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1-cm thick slabs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Reflecting BCs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from C5G7 benchmark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Fast (1.36 – 10 MeV) neutron source at the center of water</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Goal: variance of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𝜙</m:t>
                        </m:r>
                      </m:e>
                      <m:sub>
                        <m:r>
                          <a:rPr lang="en-US" sz="2400" b="0" i="1" smtClean="0">
                            <a:latin typeface="Cambria Math" panose="02040503050406030204" pitchFamily="18" charset="0"/>
                            <a:cs typeface="Arial" panose="020B0604020202020204" pitchFamily="34" charset="0"/>
                          </a:rPr>
                          <m:t>1,2</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oMath>
                </a14:m>
                <a:r>
                  <a:rPr lang="en-US" sz="2400" dirty="0">
                    <a:latin typeface="Arial" panose="020B0604020202020204" pitchFamily="34" charset="0"/>
                    <a:cs typeface="Arial" panose="020B0604020202020204" pitchFamily="34" charset="0"/>
                  </a:rPr>
                  <a:t> to</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80% variance in water and </a:t>
                </a:r>
                <a:r>
                  <a:rPr lang="en-US" sz="2400" dirty="0" err="1">
                    <a:latin typeface="Arial" panose="020B0604020202020204" pitchFamily="34" charset="0"/>
                    <a:cs typeface="Arial" panose="020B0604020202020204" pitchFamily="34" charset="0"/>
                  </a:rPr>
                  <a:t>crtl</a:t>
                </a:r>
                <a:r>
                  <a:rPr lang="en-US" sz="2400" dirty="0">
                    <a:latin typeface="Arial" panose="020B0604020202020204" pitchFamily="34" charset="0"/>
                    <a:cs typeface="Arial" panose="020B0604020202020204" pitchFamily="34" charset="0"/>
                  </a:rPr>
                  <a:t>. rod. capture and scatter </a:t>
                </a:r>
                <a:r>
                  <a:rPr lang="en-US" sz="2400" dirty="0" err="1">
                    <a:latin typeface="Arial" panose="020B0604020202020204" pitchFamily="34" charset="0"/>
                    <a:cs typeface="Arial" panose="020B0604020202020204" pitchFamily="34" charset="0"/>
                  </a:rPr>
                  <a:t>xsec</a:t>
                </a:r>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710403" y="2974642"/>
                <a:ext cx="6190246" cy="3063211"/>
              </a:xfrm>
              <a:prstGeom prst="rect">
                <a:avLst/>
              </a:prstGeom>
              <a:blipFill>
                <a:blip r:embed="rId5"/>
                <a:stretch>
                  <a:fillRect l="-1434" t="-1653" b="-330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57E46F-BCDB-9E75-C686-3DF7E1BE13EB}"/>
              </a:ext>
            </a:extLst>
          </p:cNvPr>
          <p:cNvSpPr txBox="1"/>
          <p:nvPr/>
        </p:nvSpPr>
        <p:spPr>
          <a:xfrm>
            <a:off x="7856825" y="2224626"/>
            <a:ext cx="1965602"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Fast neutron flux</a:t>
            </a:r>
          </a:p>
          <a:p>
            <a:pPr algn="ctr"/>
            <a:r>
              <a:rPr lang="en-US" sz="1600" b="1" dirty="0">
                <a:latin typeface="Arial" panose="020B0604020202020204" pitchFamily="34" charset="0"/>
                <a:cs typeface="Arial" panose="020B0604020202020204" pitchFamily="34" charset="0"/>
              </a:rPr>
              <a:t>(9.2 keV – 10 MeV)</a:t>
            </a:r>
          </a:p>
        </p:txBody>
      </p:sp>
      <p:sp>
        <p:nvSpPr>
          <p:cNvPr id="27" name="TextBox 26">
            <a:extLst>
              <a:ext uri="{FF2B5EF4-FFF2-40B4-BE49-F238E27FC236}">
                <a16:creationId xmlns:a16="http://schemas.microsoft.com/office/drawing/2014/main" id="{020EAEAC-250C-9E5E-C022-C69246867D2E}"/>
              </a:ext>
            </a:extLst>
          </p:cNvPr>
          <p:cNvSpPr txBox="1"/>
          <p:nvPr/>
        </p:nvSpPr>
        <p:spPr>
          <a:xfrm>
            <a:off x="8100835" y="5204312"/>
            <a:ext cx="1907894"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Slow neutron flux</a:t>
            </a:r>
          </a:p>
          <a:p>
            <a:pPr algn="ctr"/>
            <a:r>
              <a:rPr lang="en-US" sz="1600" b="1" dirty="0">
                <a:latin typeface="Arial" panose="020B0604020202020204" pitchFamily="34" charset="0"/>
                <a:cs typeface="Arial" panose="020B0604020202020204" pitchFamily="34" charset="0"/>
              </a:rPr>
              <a:t>(&lt; 9.2 keV)</a:t>
            </a:r>
          </a:p>
        </p:txBody>
      </p:sp>
      <p:sp>
        <p:nvSpPr>
          <p:cNvPr id="3" name="Slide Number Placeholder 2">
            <a:extLst>
              <a:ext uri="{FF2B5EF4-FFF2-40B4-BE49-F238E27FC236}">
                <a16:creationId xmlns:a16="http://schemas.microsoft.com/office/drawing/2014/main" id="{64042617-8DD7-B00B-6FF7-718411430170}"/>
              </a:ext>
            </a:extLst>
          </p:cNvPr>
          <p:cNvSpPr>
            <a:spLocks noGrp="1"/>
          </p:cNvSpPr>
          <p:nvPr>
            <p:ph type="sldNum" sz="quarter" idx="12"/>
          </p:nvPr>
        </p:nvSpPr>
        <p:spPr/>
        <p:txBody>
          <a:bodyPr/>
          <a:lstStyle/>
          <a:p>
            <a:fld id="{A7B37A42-1143-48FC-B4BA-4801294DBEED}" type="slidenum">
              <a:rPr lang="en-US" smtClean="0"/>
              <a:t>27</a:t>
            </a:fld>
            <a:endParaRPr lang="en-US"/>
          </a:p>
        </p:txBody>
      </p:sp>
    </p:spTree>
    <p:extLst>
      <p:ext uri="{BB962C8B-B14F-4D97-AF65-F5344CB8AC3E}">
        <p14:creationId xmlns:p14="http://schemas.microsoft.com/office/powerpoint/2010/main" val="1526823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What is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𝝈</m:t>
                        </m:r>
                      </m:e>
                      <m:sub>
                        <m:r>
                          <a:rPr lang="en-US" b="1" i="1" smtClean="0">
                            <a:latin typeface="Cambria Math" panose="02040503050406030204" pitchFamily="18" charset="0"/>
                          </a:rPr>
                          <m:t>𝜼</m:t>
                        </m:r>
                      </m:sub>
                      <m:sup>
                        <m:r>
                          <a:rPr lang="en-US" b="1" i="1" smtClean="0">
                            <a:latin typeface="Cambria Math" panose="02040503050406030204" pitchFamily="18" charset="0"/>
                          </a:rPr>
                          <m:t>𝟐</m:t>
                        </m:r>
                      </m:sup>
                    </m:sSubSup>
                  </m:oMath>
                </a14:m>
                <a:r>
                  <a:rPr lang="en-US" dirty="0"/>
                  <a:t> without UQ?</a:t>
                </a:r>
              </a:p>
            </p:txBody>
          </p:sp>
        </mc:Choice>
        <mc:Fallback xmlns="">
          <p:sp>
            <p:nvSpPr>
              <p:cNvPr id="2" name="Title 1">
                <a:extLst>
                  <a:ext uri="{FF2B5EF4-FFF2-40B4-BE49-F238E27FC236}">
                    <a16:creationId xmlns:a16="http://schemas.microsoft.com/office/drawing/2014/main" id="{45D29BEB-B535-A97D-A04D-9ABE086FB355}"/>
                  </a:ext>
                </a:extLst>
              </p:cNvPr>
              <p:cNvSpPr>
                <a:spLocks noGrp="1" noRot="1" noChangeAspect="1" noMove="1" noResize="1" noEditPoints="1" noAdjustHandles="1" noChangeArrowheads="1" noChangeShapeType="1" noTextEdit="1"/>
              </p:cNvSpPr>
              <p:nvPr>
                <p:ph type="title"/>
              </p:nvPr>
            </p:nvSpPr>
            <p:spPr>
              <a:blipFill>
                <a:blip r:embed="rId2"/>
                <a:stretch>
                  <a:fillRect l="-1317" t="-1786" b="-19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2728308" y="1619815"/>
                <a:ext cx="6735384" cy="796794"/>
              </a:xfrm>
              <a:prstGeom prst="rect">
                <a:avLst/>
              </a:prstGeom>
              <a:solidFill>
                <a:schemeClr val="bg1"/>
              </a:solidFill>
              <a:ln w="38100">
                <a:noFill/>
              </a:ln>
              <a:effectLst/>
            </p:spPr>
            <p:txBody>
              <a:bodyPr wrap="square" rtlCol="0" anchor="ctr">
                <a:noAutofit/>
              </a:bodyPr>
              <a:lstStyle/>
              <a:p>
                <a:pPr algn="ctr"/>
                <a:r>
                  <a:rPr lang="en-US" sz="2400" dirty="0">
                    <a:latin typeface="Arial" panose="020B0604020202020204" pitchFamily="34" charset="0"/>
                    <a:cs typeface="Arial" panose="020B0604020202020204" pitchFamily="34" charset="0"/>
                  </a:rPr>
                  <a:t>Brute force: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r>
                      <a:rPr lang="en-US" sz="2400" b="0" i="1" smtClean="0">
                        <a:latin typeface="Cambria Math" panose="02040503050406030204" pitchFamily="18" charset="0"/>
                        <a:ea typeface="Cambria Math" panose="02040503050406030204" pitchFamily="18" charset="0"/>
                      </a:rPr>
                      <m:t>→0</m:t>
                    </m:r>
                  </m:oMath>
                </a14:m>
                <a:r>
                  <a:rPr lang="en-US" sz="2400" dirty="0">
                    <a:latin typeface="Arial" panose="020B0604020202020204" pitchFamily="34" charset="0"/>
                    <a:cs typeface="Arial" panose="020B0604020202020204" pitchFamily="34" charset="0"/>
                  </a:rPr>
                  <a:t> as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r>
                      <a:rPr lang="en-US" sz="2400" b="0" i="1" smtClean="0">
                        <a:latin typeface="Cambria Math" panose="02040503050406030204" pitchFamily="18" charset="0"/>
                        <a:ea typeface="Cambria Math" panose="02040503050406030204" pitchFamily="18" charset="0"/>
                      </a:rPr>
                      <m:t>→∞</m:t>
                    </m:r>
                  </m:oMath>
                </a14:m>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2728308" y="1619815"/>
                <a:ext cx="6735384" cy="796794"/>
              </a:xfrm>
              <a:prstGeom prst="rect">
                <a:avLst/>
              </a:prstGeom>
              <a:blipFill>
                <a:blip r:embed="rId3"/>
                <a:stretch>
                  <a:fillRect/>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9A5466-E247-07F2-B74A-676FAC770269}"/>
                  </a:ext>
                </a:extLst>
              </p:cNvPr>
              <p:cNvSpPr txBox="1"/>
              <p:nvPr/>
            </p:nvSpPr>
            <p:spPr>
              <a:xfrm>
                <a:off x="3653207" y="726237"/>
                <a:ext cx="4885577" cy="8935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oMath>
                  </m:oMathPara>
                </a14:m>
                <a:endParaRPr lang="en-US" sz="2400" dirty="0"/>
              </a:p>
            </p:txBody>
          </p:sp>
        </mc:Choice>
        <mc:Fallback xmlns="">
          <p:sp>
            <p:nvSpPr>
              <p:cNvPr id="5" name="TextBox 4">
                <a:extLst>
                  <a:ext uri="{FF2B5EF4-FFF2-40B4-BE49-F238E27FC236}">
                    <a16:creationId xmlns:a16="http://schemas.microsoft.com/office/drawing/2014/main" id="{E39A5466-E247-07F2-B74A-676FAC770269}"/>
                  </a:ext>
                </a:extLst>
              </p:cNvPr>
              <p:cNvSpPr txBox="1">
                <a:spLocks noRot="1" noChangeAspect="1" noMove="1" noResize="1" noEditPoints="1" noAdjustHandles="1" noChangeArrowheads="1" noChangeShapeType="1" noTextEdit="1"/>
              </p:cNvSpPr>
              <p:nvPr/>
            </p:nvSpPr>
            <p:spPr>
              <a:xfrm>
                <a:off x="3653207" y="726237"/>
                <a:ext cx="4885577" cy="893578"/>
              </a:xfrm>
              <a:prstGeom prst="rect">
                <a:avLst/>
              </a:prstGeom>
              <a:blipFill>
                <a:blip r:embed="rId4"/>
                <a:stretch>
                  <a:fillRect l="-259" b="-4225"/>
                </a:stretch>
              </a:blipFill>
              <a:ln>
                <a:noFill/>
              </a:ln>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46A50528-B0F3-D8E8-93EB-0EB3DE690721}"/>
              </a:ext>
            </a:extLst>
          </p:cNvPr>
          <p:cNvSpPr>
            <a:spLocks noGrp="1"/>
          </p:cNvSpPr>
          <p:nvPr>
            <p:ph type="sldNum" sz="quarter" idx="12"/>
          </p:nvPr>
        </p:nvSpPr>
        <p:spPr/>
        <p:txBody>
          <a:bodyPr/>
          <a:lstStyle/>
          <a:p>
            <a:fld id="{A7B37A42-1143-48FC-B4BA-4801294DBEED}" type="slidenum">
              <a:rPr lang="en-US" smtClean="0"/>
              <a:t>28</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981360">
                    <a:tc>
                      <a:txBody>
                        <a:bodyPr/>
                        <a:lstStyle/>
                        <a:p>
                          <a:pPr algn="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𝑇𝑜𝑡𝑎𝑙</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𝝈</m:t>
                                                </m:r>
                                              </m:e>
                                              <m:sup>
                                                <m:r>
                                                  <a:rPr lang="en-US" sz="2400" b="1" i="1" smtClean="0">
                                                    <a:latin typeface="Cambria Math" panose="02040503050406030204" pitchFamily="18" charset="0"/>
                                                  </a:rPr>
                                                  <m:t>𝟐</m:t>
                                                </m:r>
                                              </m:sup>
                                            </m:sSup>
                                          </m:num>
                                          <m:den>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𝝈</m:t>
                                            </m:r>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e>
                                            </m:rad>
                                          </m:num>
                                          <m:den>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𝑸</m:t>
                                                </m:r>
                                              </m:e>
                                            </m:acc>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0.36</m:t>
                                </m:r>
                              </m:oMath>
                            </m:oMathPara>
                          </a14:m>
                          <a:endParaRPr lang="en-US" sz="2400" dirty="0"/>
                        </a:p>
                      </a:txBody>
                      <a:tcPr anchor="ctr"/>
                    </a:tc>
                    <a:extLst>
                      <a:ext uri="{0D108BD9-81ED-4DB2-BD59-A6C34878D82A}">
                        <a16:rowId xmlns:a16="http://schemas.microsoft.com/office/drawing/2014/main" val="1820389909"/>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0.11</m:t>
                                </m:r>
                              </m:oMath>
                            </m:oMathPara>
                          </a14:m>
                          <a:endParaRPr lang="en-US" sz="2400" dirty="0"/>
                        </a:p>
                      </a:txBody>
                      <a:tcPr anchor="ctr"/>
                    </a:tc>
                    <a:extLst>
                      <a:ext uri="{0D108BD9-81ED-4DB2-BD59-A6C34878D82A}">
                        <a16:rowId xmlns:a16="http://schemas.microsoft.com/office/drawing/2014/main" val="1111478402"/>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0.04</m:t>
                                </m:r>
                              </m:oMath>
                            </m:oMathPara>
                          </a14:m>
                          <a:endParaRPr lang="en-US" sz="2400" dirty="0"/>
                        </a:p>
                      </a:txBody>
                      <a:tcPr anchor="ctr"/>
                    </a:tc>
                    <a:extLst>
                      <a:ext uri="{0D108BD9-81ED-4DB2-BD59-A6C34878D82A}">
                        <a16:rowId xmlns:a16="http://schemas.microsoft.com/office/drawing/2014/main" val="936454130"/>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7</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0.01</m:t>
                                </m:r>
                              </m:oMath>
                            </m:oMathPara>
                          </a14:m>
                          <a:endParaRPr lang="en-US" sz="2400" dirty="0"/>
                        </a:p>
                      </a:txBody>
                      <a:tcPr anchor="ctr"/>
                    </a:tc>
                    <a:extLst>
                      <a:ext uri="{0D108BD9-81ED-4DB2-BD59-A6C34878D82A}">
                        <a16:rowId xmlns:a16="http://schemas.microsoft.com/office/drawing/2014/main" val="1363752766"/>
                      </a:ext>
                    </a:extLst>
                  </a:tr>
                </a:tbl>
              </a:graphicData>
            </a:graphic>
          </p:graphicFrame>
        </mc:Choice>
        <mc:Fallback xmlns="">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extLst>
                  <p:ext uri="{D42A27DB-BD31-4B8C-83A1-F6EECF244321}">
                    <p14:modId xmlns:p14="http://schemas.microsoft.com/office/powerpoint/2010/main" val="2395524217"/>
                  </p:ext>
                </p:extLst>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1015175">
                    <a:tc>
                      <a:txBody>
                        <a:bodyPr/>
                        <a:lstStyle/>
                        <a:p>
                          <a:endParaRPr lang="en-US"/>
                        </a:p>
                      </a:txBody>
                      <a:tcPr anchor="ctr">
                        <a:blipFill>
                          <a:blip r:embed="rId5"/>
                          <a:stretch>
                            <a:fillRect l="-787" t="-1250" r="-273228" b="-232500"/>
                          </a:stretch>
                        </a:blipFill>
                      </a:tcPr>
                    </a:tc>
                    <a:tc>
                      <a:txBody>
                        <a:bodyPr/>
                        <a:lstStyle/>
                        <a:p>
                          <a:endParaRPr lang="en-US"/>
                        </a:p>
                      </a:txBody>
                      <a:tcPr anchor="ctr">
                        <a:blipFill>
                          <a:blip r:embed="rId5"/>
                          <a:stretch>
                            <a:fillRect l="-74419" t="-1250" r="-101744" b="-232500"/>
                          </a:stretch>
                        </a:blipFill>
                      </a:tcPr>
                    </a:tc>
                    <a:tc>
                      <a:txBody>
                        <a:bodyPr/>
                        <a:lstStyle/>
                        <a:p>
                          <a:endParaRPr lang="en-US"/>
                        </a:p>
                      </a:txBody>
                      <a:tcPr anchor="ctr">
                        <a:blipFill>
                          <a:blip r:embed="rId5"/>
                          <a:stretch>
                            <a:fillRect l="-173410" t="-1250" r="-1156" b="-232500"/>
                          </a:stretch>
                        </a:blipFill>
                      </a:tcPr>
                    </a:tc>
                    <a:extLst>
                      <a:ext uri="{0D108BD9-81ED-4DB2-BD59-A6C34878D82A}">
                        <a16:rowId xmlns:a16="http://schemas.microsoft.com/office/drawing/2014/main" val="693925314"/>
                      </a:ext>
                    </a:extLst>
                  </a:tr>
                  <a:tr h="585961">
                    <a:tc>
                      <a:txBody>
                        <a:bodyPr/>
                        <a:lstStyle/>
                        <a:p>
                          <a:endParaRPr lang="en-US"/>
                        </a:p>
                      </a:txBody>
                      <a:tcPr anchor="ctr">
                        <a:blipFill>
                          <a:blip r:embed="rId5"/>
                          <a:stretch>
                            <a:fillRect l="-787" t="-176087" r="-273228" b="-304348"/>
                          </a:stretch>
                        </a:blipFill>
                      </a:tcPr>
                    </a:tc>
                    <a:tc>
                      <a:txBody>
                        <a:bodyPr/>
                        <a:lstStyle/>
                        <a:p>
                          <a:endParaRPr lang="en-US"/>
                        </a:p>
                      </a:txBody>
                      <a:tcPr anchor="ctr">
                        <a:blipFill>
                          <a:blip r:embed="rId5"/>
                          <a:stretch>
                            <a:fillRect l="-74419" t="-176087" r="-101744" b="-304348"/>
                          </a:stretch>
                        </a:blipFill>
                      </a:tcPr>
                    </a:tc>
                    <a:tc>
                      <a:txBody>
                        <a:bodyPr/>
                        <a:lstStyle/>
                        <a:p>
                          <a:endParaRPr lang="en-US"/>
                        </a:p>
                      </a:txBody>
                      <a:tcPr anchor="ctr">
                        <a:blipFill>
                          <a:blip r:embed="rId5"/>
                          <a:stretch>
                            <a:fillRect l="-173410" t="-176087" r="-1156" b="-304348"/>
                          </a:stretch>
                        </a:blipFill>
                      </a:tcPr>
                    </a:tc>
                    <a:extLst>
                      <a:ext uri="{0D108BD9-81ED-4DB2-BD59-A6C34878D82A}">
                        <a16:rowId xmlns:a16="http://schemas.microsoft.com/office/drawing/2014/main" val="1820389909"/>
                      </a:ext>
                    </a:extLst>
                  </a:tr>
                  <a:tr h="585961">
                    <a:tc>
                      <a:txBody>
                        <a:bodyPr/>
                        <a:lstStyle/>
                        <a:p>
                          <a:endParaRPr lang="en-US"/>
                        </a:p>
                      </a:txBody>
                      <a:tcPr anchor="ctr">
                        <a:blipFill>
                          <a:blip r:embed="rId5"/>
                          <a:stretch>
                            <a:fillRect l="-787" t="-270213" r="-273228" b="-197872"/>
                          </a:stretch>
                        </a:blipFill>
                      </a:tcPr>
                    </a:tc>
                    <a:tc>
                      <a:txBody>
                        <a:bodyPr/>
                        <a:lstStyle/>
                        <a:p>
                          <a:endParaRPr lang="en-US"/>
                        </a:p>
                      </a:txBody>
                      <a:tcPr anchor="ctr">
                        <a:blipFill>
                          <a:blip r:embed="rId5"/>
                          <a:stretch>
                            <a:fillRect l="-74419" t="-270213" r="-101744" b="-197872"/>
                          </a:stretch>
                        </a:blipFill>
                      </a:tcPr>
                    </a:tc>
                    <a:tc>
                      <a:txBody>
                        <a:bodyPr/>
                        <a:lstStyle/>
                        <a:p>
                          <a:endParaRPr lang="en-US"/>
                        </a:p>
                      </a:txBody>
                      <a:tcPr anchor="ctr">
                        <a:blipFill>
                          <a:blip r:embed="rId5"/>
                          <a:stretch>
                            <a:fillRect l="-173410" t="-270213" r="-1156" b="-197872"/>
                          </a:stretch>
                        </a:blipFill>
                      </a:tcPr>
                    </a:tc>
                    <a:extLst>
                      <a:ext uri="{0D108BD9-81ED-4DB2-BD59-A6C34878D82A}">
                        <a16:rowId xmlns:a16="http://schemas.microsoft.com/office/drawing/2014/main" val="1111478402"/>
                      </a:ext>
                    </a:extLst>
                  </a:tr>
                  <a:tr h="585961">
                    <a:tc>
                      <a:txBody>
                        <a:bodyPr/>
                        <a:lstStyle/>
                        <a:p>
                          <a:endParaRPr lang="en-US"/>
                        </a:p>
                      </a:txBody>
                      <a:tcPr anchor="ctr">
                        <a:blipFill>
                          <a:blip r:embed="rId5"/>
                          <a:stretch>
                            <a:fillRect l="-787" t="-378261" r="-273228" b="-102174"/>
                          </a:stretch>
                        </a:blipFill>
                      </a:tcPr>
                    </a:tc>
                    <a:tc>
                      <a:txBody>
                        <a:bodyPr/>
                        <a:lstStyle/>
                        <a:p>
                          <a:endParaRPr lang="en-US"/>
                        </a:p>
                      </a:txBody>
                      <a:tcPr anchor="ctr">
                        <a:blipFill>
                          <a:blip r:embed="rId5"/>
                          <a:stretch>
                            <a:fillRect l="-74419" t="-378261" r="-101744" b="-102174"/>
                          </a:stretch>
                        </a:blipFill>
                      </a:tcPr>
                    </a:tc>
                    <a:tc>
                      <a:txBody>
                        <a:bodyPr/>
                        <a:lstStyle/>
                        <a:p>
                          <a:endParaRPr lang="en-US"/>
                        </a:p>
                      </a:txBody>
                      <a:tcPr anchor="ctr">
                        <a:blipFill>
                          <a:blip r:embed="rId5"/>
                          <a:stretch>
                            <a:fillRect l="-173410" t="-378261" r="-1156" b="-102174"/>
                          </a:stretch>
                        </a:blipFill>
                      </a:tcPr>
                    </a:tc>
                    <a:extLst>
                      <a:ext uri="{0D108BD9-81ED-4DB2-BD59-A6C34878D82A}">
                        <a16:rowId xmlns:a16="http://schemas.microsoft.com/office/drawing/2014/main" val="936454130"/>
                      </a:ext>
                    </a:extLst>
                  </a:tr>
                  <a:tr h="585961">
                    <a:tc>
                      <a:txBody>
                        <a:bodyPr/>
                        <a:lstStyle/>
                        <a:p>
                          <a:endParaRPr lang="en-US"/>
                        </a:p>
                      </a:txBody>
                      <a:tcPr anchor="ctr">
                        <a:blipFill>
                          <a:blip r:embed="rId5"/>
                          <a:stretch>
                            <a:fillRect l="-787" t="-478261" r="-273228" b="-2174"/>
                          </a:stretch>
                        </a:blipFill>
                      </a:tcPr>
                    </a:tc>
                    <a:tc>
                      <a:txBody>
                        <a:bodyPr/>
                        <a:lstStyle/>
                        <a:p>
                          <a:endParaRPr lang="en-US"/>
                        </a:p>
                      </a:txBody>
                      <a:tcPr anchor="ctr">
                        <a:blipFill>
                          <a:blip r:embed="rId5"/>
                          <a:stretch>
                            <a:fillRect l="-74419" t="-478261" r="-101744" b="-2174"/>
                          </a:stretch>
                        </a:blipFill>
                      </a:tcPr>
                    </a:tc>
                    <a:tc>
                      <a:txBody>
                        <a:bodyPr/>
                        <a:lstStyle/>
                        <a:p>
                          <a:endParaRPr lang="en-US"/>
                        </a:p>
                      </a:txBody>
                      <a:tcPr anchor="ctr">
                        <a:blipFill>
                          <a:blip r:embed="rId5"/>
                          <a:stretch>
                            <a:fillRect l="-173410" t="-478261" r="-1156" b="-2174"/>
                          </a:stretch>
                        </a:blipFill>
                      </a:tcPr>
                    </a:tc>
                    <a:extLst>
                      <a:ext uri="{0D108BD9-81ED-4DB2-BD59-A6C34878D82A}">
                        <a16:rowId xmlns:a16="http://schemas.microsoft.com/office/drawing/2014/main" val="1363752766"/>
                      </a:ext>
                    </a:extLst>
                  </a:tr>
                </a:tbl>
              </a:graphicData>
            </a:graphic>
          </p:graphicFrame>
        </mc:Fallback>
      </mc:AlternateContent>
      <p:sp>
        <p:nvSpPr>
          <p:cNvPr id="11" name="Left Arrow 10">
            <a:extLst>
              <a:ext uri="{FF2B5EF4-FFF2-40B4-BE49-F238E27FC236}">
                <a16:creationId xmlns:a16="http://schemas.microsoft.com/office/drawing/2014/main" id="{3827A4DB-4699-51FE-C402-55E69BFCCD9C}"/>
              </a:ext>
            </a:extLst>
          </p:cNvPr>
          <p:cNvSpPr/>
          <p:nvPr/>
        </p:nvSpPr>
        <p:spPr>
          <a:xfrm>
            <a:off x="8711132"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F5DC34-20EA-9399-045D-ABB62B816C0C}"/>
              </a:ext>
            </a:extLst>
          </p:cNvPr>
          <p:cNvSpPr txBox="1"/>
          <p:nvPr/>
        </p:nvSpPr>
        <p:spPr>
          <a:xfrm>
            <a:off x="9692181" y="3310187"/>
            <a:ext cx="2041285" cy="707886"/>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MCNP calls this R (rel. error)</a:t>
            </a:r>
          </a:p>
        </p:txBody>
      </p:sp>
      <p:sp>
        <p:nvSpPr>
          <p:cNvPr id="15" name="TextBox 14">
            <a:extLst>
              <a:ext uri="{FF2B5EF4-FFF2-40B4-BE49-F238E27FC236}">
                <a16:creationId xmlns:a16="http://schemas.microsoft.com/office/drawing/2014/main" id="{7C704052-C96E-5609-1C05-1040E71AB86E}"/>
              </a:ext>
            </a:extLst>
          </p:cNvPr>
          <p:cNvSpPr txBox="1"/>
          <p:nvPr/>
        </p:nvSpPr>
        <p:spPr>
          <a:xfrm>
            <a:off x="4324974" y="2566637"/>
            <a:ext cx="35365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 no UQ, no batches: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17D62E-4AA8-3D35-BCF4-26CB456B7491}"/>
                  </a:ext>
                </a:extLst>
              </p:cNvPr>
              <p:cNvSpPr txBox="1"/>
              <p:nvPr/>
            </p:nvSpPr>
            <p:spPr>
              <a:xfrm>
                <a:off x="458534" y="3183509"/>
                <a:ext cx="1951521" cy="1070101"/>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UQ: divided between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𝜉</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B17D62E-4AA8-3D35-BCF4-26CB456B7491}"/>
                  </a:ext>
                </a:extLst>
              </p:cNvPr>
              <p:cNvSpPr txBox="1">
                <a:spLocks noRot="1" noChangeAspect="1" noMove="1" noResize="1" noEditPoints="1" noAdjustHandles="1" noChangeArrowheads="1" noChangeShapeType="1" noTextEdit="1"/>
              </p:cNvSpPr>
              <p:nvPr/>
            </p:nvSpPr>
            <p:spPr>
              <a:xfrm>
                <a:off x="458534" y="3183509"/>
                <a:ext cx="1951521" cy="1070101"/>
              </a:xfrm>
              <a:prstGeom prst="rect">
                <a:avLst/>
              </a:prstGeom>
              <a:blipFill>
                <a:blip r:embed="rId6"/>
                <a:stretch>
                  <a:fillRect/>
                </a:stretch>
              </a:blipFill>
              <a:ln w="38100">
                <a:solidFill>
                  <a:srgbClr val="00B0F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Left Arrow 16">
            <a:extLst>
              <a:ext uri="{FF2B5EF4-FFF2-40B4-BE49-F238E27FC236}">
                <a16:creationId xmlns:a16="http://schemas.microsoft.com/office/drawing/2014/main" id="{70430456-3A05-926D-317E-1BC531196844}"/>
              </a:ext>
            </a:extLst>
          </p:cNvPr>
          <p:cNvSpPr/>
          <p:nvPr/>
        </p:nvSpPr>
        <p:spPr>
          <a:xfrm rot="10800000">
            <a:off x="2410056"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88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2" name="Picture 11">
            <a:extLst>
              <a:ext uri="{FF2B5EF4-FFF2-40B4-BE49-F238E27FC236}">
                <a16:creationId xmlns:a16="http://schemas.microsoft.com/office/drawing/2014/main" id="{DE25B6BE-EFA0-34D2-F0FB-830ED198A3B7}"/>
              </a:ext>
            </a:extLst>
          </p:cNvPr>
          <p:cNvPicPr>
            <a:picLocks noChangeAspect="1"/>
          </p:cNvPicPr>
          <p:nvPr/>
        </p:nvPicPr>
        <p:blipFill rotWithShape="1">
          <a:blip r:embed="rId2"/>
          <a:srcRect t="30504" b="29340"/>
          <a:stretch/>
        </p:blipFill>
        <p:spPr>
          <a:xfrm>
            <a:off x="8296275" y="973501"/>
            <a:ext cx="3344908" cy="835912"/>
          </a:xfrm>
          <a:prstGeom prst="rect">
            <a:avLst/>
          </a:prstGeom>
        </p:spPr>
      </p:pic>
      <p:sp>
        <p:nvSpPr>
          <p:cNvPr id="3" name="Rectangle 2">
            <a:extLst>
              <a:ext uri="{FF2B5EF4-FFF2-40B4-BE49-F238E27FC236}">
                <a16:creationId xmlns:a16="http://schemas.microsoft.com/office/drawing/2014/main" id="{1ABD8C11-D81D-A40C-8377-EE6EEB03B05E}"/>
              </a:ext>
            </a:extLst>
          </p:cNvPr>
          <p:cNvSpPr/>
          <p:nvPr/>
        </p:nvSpPr>
        <p:spPr>
          <a:xfrm>
            <a:off x="9559276" y="1142561"/>
            <a:ext cx="793566" cy="457198"/>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B89142C4-B8D9-F199-A8B2-E4048E005228}"/>
                  </a:ext>
                </a:extLst>
              </p:cNvPr>
              <p:cNvSpPr>
                <a:spLocks noGrp="1"/>
              </p:cNvSpPr>
              <p:nvPr>
                <p:ph idx="1"/>
              </p:nvPr>
            </p:nvSpPr>
            <p:spPr>
              <a:xfrm>
                <a:off x="220029" y="1075324"/>
                <a:ext cx="7826515" cy="1413876"/>
              </a:xfrm>
            </p:spPr>
            <p:txBody>
              <a:bodyPr>
                <a:normAutofit/>
              </a:bodyPr>
              <a:lstStyle/>
              <a:p>
                <a:r>
                  <a:rPr lang="en-US" sz="2400" dirty="0"/>
                  <a:t>Reference 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6</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10</m:t>
                        </m:r>
                      </m:sup>
                    </m:sSup>
                  </m:oMath>
                </a14:m>
                <a:endParaRPr lang="en-US" sz="2400" dirty="0"/>
              </a:p>
              <a:p>
                <a:r>
                  <a:rPr lang="en-US" sz="2400" dirty="0"/>
                  <a:t>Var-D and brute force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2</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smtClean="0">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6</m:t>
                        </m:r>
                      </m:sup>
                    </m:sSup>
                  </m:oMath>
                </a14:m>
                <a:endParaRPr lang="en-US" sz="2400" dirty="0"/>
              </a:p>
            </p:txBody>
          </p:sp>
        </mc:Choice>
        <mc:Fallback xmlns="">
          <p:sp>
            <p:nvSpPr>
              <p:cNvPr id="13" name="Content Placeholder 4">
                <a:extLst>
                  <a:ext uri="{FF2B5EF4-FFF2-40B4-BE49-F238E27FC236}">
                    <a16:creationId xmlns:a16="http://schemas.microsoft.com/office/drawing/2014/main" id="{B89142C4-B8D9-F199-A8B2-E4048E005228}"/>
                  </a:ext>
                </a:extLst>
              </p:cNvPr>
              <p:cNvSpPr>
                <a:spLocks noGrp="1" noRot="1" noChangeAspect="1" noMove="1" noResize="1" noEditPoints="1" noAdjustHandles="1" noChangeArrowheads="1" noChangeShapeType="1" noTextEdit="1"/>
              </p:cNvSpPr>
              <p:nvPr>
                <p:ph idx="1"/>
              </p:nvPr>
            </p:nvSpPr>
            <p:spPr>
              <a:xfrm>
                <a:off x="220029" y="1075324"/>
                <a:ext cx="7826515" cy="1413876"/>
              </a:xfrm>
              <a:blipFill>
                <a:blip r:embed="rId3"/>
                <a:stretch>
                  <a:fillRect l="-1135" t="-53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D9C505-EC2F-977B-3495-92859391DCCD}"/>
              </a:ext>
            </a:extLst>
          </p:cNvPr>
          <p:cNvSpPr/>
          <p:nvPr/>
        </p:nvSpPr>
        <p:spPr>
          <a:xfrm>
            <a:off x="10805097" y="1129113"/>
            <a:ext cx="782298" cy="510986"/>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15D7CC84-ADB9-E083-9565-9A0580DF1BC5}"/>
              </a:ext>
            </a:extLst>
          </p:cNvPr>
          <p:cNvPicPr>
            <a:picLocks noChangeAspect="1"/>
          </p:cNvPicPr>
          <p:nvPr/>
        </p:nvPicPr>
        <p:blipFill rotWithShape="1">
          <a:blip r:embed="rId4">
            <a:extLst>
              <a:ext uri="{28A0092B-C50C-407E-A947-70E740481C1C}">
                <a14:useLocalDpi xmlns:a14="http://schemas.microsoft.com/office/drawing/2010/main" val="0"/>
              </a:ext>
            </a:extLst>
          </a:blip>
          <a:srcRect l="2988" t="11831" r="9667" b="1821"/>
          <a:stretch/>
        </p:blipFill>
        <p:spPr>
          <a:xfrm>
            <a:off x="220029" y="2489199"/>
            <a:ext cx="5590774" cy="4158272"/>
          </a:xfrm>
          <a:prstGeom prst="rect">
            <a:avLst/>
          </a:prstGeom>
        </p:spPr>
      </p:pic>
      <p:pic>
        <p:nvPicPr>
          <p:cNvPr id="18" name="Picture 17" descr="A graph of different colored lines&#10;&#10;Description automatically generated">
            <a:extLst>
              <a:ext uri="{FF2B5EF4-FFF2-40B4-BE49-F238E27FC236}">
                <a16:creationId xmlns:a16="http://schemas.microsoft.com/office/drawing/2014/main" id="{BEF5989C-569A-BE0C-0F8F-2ABBFE939DFB}"/>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2012" r="8120"/>
          <a:stretch/>
        </p:blipFill>
        <p:spPr>
          <a:xfrm>
            <a:off x="6129346" y="2442400"/>
            <a:ext cx="5674427" cy="425187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611687-B873-C6DF-AEE1-17FC1ADBF6FB}"/>
                  </a:ext>
                </a:extLst>
              </p:cNvPr>
              <p:cNvSpPr txBox="1"/>
              <p:nvPr/>
            </p:nvSpPr>
            <p:spPr>
              <a:xfrm>
                <a:off x="2726752"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A2611687-B873-C6DF-AEE1-17FC1ADBF6FB}"/>
                  </a:ext>
                </a:extLst>
              </p:cNvPr>
              <p:cNvSpPr txBox="1">
                <a:spLocks noRot="1" noChangeAspect="1" noMove="1" noResize="1" noEditPoints="1" noAdjustHandles="1" noChangeArrowheads="1" noChangeShapeType="1" noTextEdit="1"/>
              </p:cNvSpPr>
              <p:nvPr/>
            </p:nvSpPr>
            <p:spPr>
              <a:xfrm>
                <a:off x="2726752" y="2698822"/>
                <a:ext cx="1753808" cy="369332"/>
              </a:xfrm>
              <a:prstGeom prst="rect">
                <a:avLst/>
              </a:prstGeom>
              <a:blipFill>
                <a:blip r:embed="rId6"/>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C52C6F1-3C92-7212-9D65-2F646AC6575F}"/>
              </a:ext>
            </a:extLst>
          </p:cNvPr>
          <p:cNvSpPr txBox="1"/>
          <p:nvPr/>
        </p:nvSpPr>
        <p:spPr>
          <a:xfrm>
            <a:off x="7236593" y="3789847"/>
            <a:ext cx="2440572" cy="646331"/>
          </a:xfrm>
          <a:prstGeom prst="rect">
            <a:avLst/>
          </a:prstGeom>
          <a:solidFill>
            <a:schemeClr val="bg1"/>
          </a:solidFill>
          <a:ln w="12700">
            <a:solidFill>
              <a:srgbClr val="1421F4"/>
            </a:solidFill>
          </a:ln>
          <a:effectLst>
            <a:outerShdw blurRad="50800" dist="38100" dir="2700000" algn="tl" rotWithShape="0">
              <a:prstClr val="black">
                <a:alpha val="40000"/>
              </a:prstClr>
            </a:outerShdw>
          </a:effectLst>
        </p:spPr>
        <p:txBody>
          <a:bodyPr wrap="square" rtlCol="0">
            <a:spAutoFit/>
          </a:bodyPr>
          <a:lstStyle/>
          <a:p>
            <a:pPr algn="ctr"/>
            <a:r>
              <a:rPr lang="en-US" dirty="0"/>
              <a:t>Var-D consistently out-performs brute force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2532C-7EC0-A5D7-0715-5A8CF218CEE8}"/>
                  </a:ext>
                </a:extLst>
              </p:cNvPr>
              <p:cNvSpPr txBox="1"/>
              <p:nvPr/>
            </p:nvSpPr>
            <p:spPr>
              <a:xfrm>
                <a:off x="8456879"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oMath>
                </a14:m>
                <a:endParaRPr lang="en-US" dirty="0"/>
              </a:p>
            </p:txBody>
          </p:sp>
        </mc:Choice>
        <mc:Fallback xmlns="">
          <p:sp>
            <p:nvSpPr>
              <p:cNvPr id="14" name="TextBox 13">
                <a:extLst>
                  <a:ext uri="{FF2B5EF4-FFF2-40B4-BE49-F238E27FC236}">
                    <a16:creationId xmlns:a16="http://schemas.microsoft.com/office/drawing/2014/main" id="{03C2532C-7EC0-A5D7-0715-5A8CF218CEE8}"/>
                  </a:ext>
                </a:extLst>
              </p:cNvPr>
              <p:cNvSpPr txBox="1">
                <a:spLocks noRot="1" noChangeAspect="1" noMove="1" noResize="1" noEditPoints="1" noAdjustHandles="1" noChangeArrowheads="1" noChangeShapeType="1" noTextEdit="1"/>
              </p:cNvSpPr>
              <p:nvPr/>
            </p:nvSpPr>
            <p:spPr>
              <a:xfrm>
                <a:off x="8456879" y="2698822"/>
                <a:ext cx="1753808" cy="369332"/>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11A06F4-F61E-518A-3C3C-220D6653D73A}"/>
              </a:ext>
            </a:extLst>
          </p:cNvPr>
          <p:cNvSpPr>
            <a:spLocks noGrp="1"/>
          </p:cNvSpPr>
          <p:nvPr>
            <p:ph type="sldNum" sz="quarter" idx="12"/>
          </p:nvPr>
        </p:nvSpPr>
        <p:spPr/>
        <p:txBody>
          <a:bodyPr/>
          <a:lstStyle/>
          <a:p>
            <a:fld id="{A7B37A42-1143-48FC-B4BA-4801294DBEED}" type="slidenum">
              <a:rPr lang="en-US" smtClean="0"/>
              <a:t>29</a:t>
            </a:fld>
            <a:endParaRPr lang="en-US"/>
          </a:p>
        </p:txBody>
      </p:sp>
    </p:spTree>
    <p:extLst>
      <p:ext uri="{BB962C8B-B14F-4D97-AF65-F5344CB8AC3E}">
        <p14:creationId xmlns:p14="http://schemas.microsoft.com/office/powerpoint/2010/main" val="28073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6A6E-ACDA-AEDD-63D1-D76FBF57A04A}"/>
              </a:ext>
            </a:extLst>
          </p:cNvPr>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7571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5897741" y="725254"/>
                <a:ext cx="6294259" cy="2622782"/>
              </a:xfrm>
            </p:spPr>
            <p:txBody>
              <a:bodyPr>
                <a:noAutofit/>
              </a:bodyPr>
              <a:lstStyle/>
              <a:p>
                <a:pPr>
                  <a:lnSpc>
                    <a:spcPct val="100000"/>
                  </a:lnSpc>
                </a:pPr>
                <a:r>
                  <a:rPr lang="en-US" sz="2800" dirty="0"/>
                  <a:t>Figure of Merit</a:t>
                </a:r>
              </a:p>
              <a:p>
                <a:pPr marL="0" indent="0">
                  <a:lnSpc>
                    <a:spcPct val="100000"/>
                  </a:lnSpc>
                  <a:buNone/>
                </a:pPr>
                <a:endParaRPr lang="en-US" sz="100" dirty="0"/>
              </a:p>
              <a:p>
                <a:pPr marL="1084263" indent="0">
                  <a:lnSpc>
                    <a:spcPct val="100000"/>
                  </a:lnSpc>
                  <a:buNone/>
                </a:pPr>
                <a14:m>
                  <m:oMathPara xmlns:m="http://schemas.openxmlformats.org/officeDocument/2006/math">
                    <m:oMathParaPr>
                      <m:jc m:val="left"/>
                    </m:oMathParaPr>
                    <m:oMath xmlns:m="http://schemas.openxmlformats.org/officeDocument/2006/math">
                      <m:r>
                        <m:rPr>
                          <m:nor/>
                        </m:rPr>
                        <a:rPr lang="en-US" sz="2800">
                          <a:latin typeface="Cambria Math" panose="02040503050406030204" pitchFamily="18" charset="0"/>
                        </a:rPr>
                        <m:t>FOM</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𝜀</m:t>
                              </m:r>
                            </m:e>
                            <m:sup>
                              <m:r>
                                <a:rPr lang="en-US" sz="2800" i="1">
                                  <a:latin typeface="Cambria Math" panose="02040503050406030204" pitchFamily="18" charset="0"/>
                                </a:rPr>
                                <m:t>2</m:t>
                              </m:r>
                            </m:sup>
                          </m:sSup>
                          <m:r>
                            <a:rPr lang="en-US" sz="2800" i="1">
                              <a:latin typeface="Cambria Math" panose="02040503050406030204" pitchFamily="18" charset="0"/>
                            </a:rPr>
                            <m:t>𝑇</m:t>
                          </m:r>
                        </m:den>
                      </m:f>
                    </m:oMath>
                  </m:oMathPara>
                </a14:m>
                <a:endParaRPr lang="en-US" sz="2800" dirty="0"/>
              </a:p>
              <a:p>
                <a:pPr marL="1084263" indent="0">
                  <a:lnSpc>
                    <a:spcPct val="100000"/>
                  </a:lnSpc>
                  <a:buNone/>
                </a:pPr>
                <a:endParaRPr lang="en-US" sz="100" dirty="0"/>
              </a:p>
              <a:p>
                <a:pPr lvl="1">
                  <a:lnSpc>
                    <a:spcPct val="100000"/>
                  </a:lnSpc>
                  <a:buFontTx/>
                  <a:buChar char="-"/>
                </a:pPr>
                <a:r>
                  <a:rPr lang="en-US" sz="2500" dirty="0"/>
                  <a:t>Reference solution: </a:t>
                </a:r>
                <a14:m>
                  <m:oMath xmlns:m="http://schemas.openxmlformats.org/officeDocument/2006/math">
                    <m:sSub>
                      <m:sSubPr>
                        <m:ctrlPr>
                          <a:rPr lang="en-US" sz="2500" b="0" i="1" smtClean="0">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𝜂</m:t>
                        </m:r>
                      </m:sub>
                    </m:sSub>
                    <m:r>
                      <a:rPr lang="en-US" sz="2500" i="1">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6</m:t>
                        </m:r>
                      </m:sup>
                    </m:sSup>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𝑁</m:t>
                        </m:r>
                      </m:e>
                      <m:sub>
                        <m:r>
                          <a:rPr lang="en-US" sz="2500" b="0" i="1" smtClean="0">
                            <a:latin typeface="Cambria Math" panose="02040503050406030204" pitchFamily="18" charset="0"/>
                          </a:rPr>
                          <m:t>𝜉</m:t>
                        </m:r>
                      </m:sub>
                    </m:sSub>
                    <m:r>
                      <a:rPr lang="en-US" sz="2500" b="0" i="1" smtClean="0">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10</m:t>
                        </m:r>
                      </m:e>
                      <m:sup>
                        <m:r>
                          <a:rPr lang="en-US" sz="2500" b="0" i="1" smtClean="0">
                            <a:latin typeface="Cambria Math" panose="02040503050406030204" pitchFamily="18" charset="0"/>
                          </a:rPr>
                          <m:t>4</m:t>
                        </m:r>
                      </m:sup>
                    </m:sSup>
                  </m:oMath>
                </a14:m>
                <a:endParaRPr lang="en-US" sz="2500" dirty="0"/>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5897741" y="725254"/>
                <a:ext cx="6294259" cy="2622782"/>
              </a:xfrm>
              <a:blipFill>
                <a:blip r:embed="rId2"/>
                <a:stretch>
                  <a:fillRect l="-1610"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F101A8-1C61-1FC6-37DB-CFFE97E591E5}"/>
                  </a:ext>
                </a:extLst>
              </p:cNvPr>
              <p:cNvSpPr txBox="1"/>
              <p:nvPr/>
            </p:nvSpPr>
            <p:spPr>
              <a:xfrm>
                <a:off x="9016941" y="1317185"/>
                <a:ext cx="2933945" cy="830997"/>
              </a:xfrm>
              <a:prstGeom prst="rect">
                <a:avLst/>
              </a:prstGeom>
              <a:solidFill>
                <a:schemeClr val="bg1"/>
              </a:solidFill>
              <a:ln>
                <a:noFill/>
              </a:ln>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Runtime</a:t>
                </a:r>
              </a:p>
              <a:p>
                <a14:m>
                  <m:oMath xmlns:m="http://schemas.openxmlformats.org/officeDocument/2006/math">
                    <m:r>
                      <a:rPr lang="en-US" sz="2400" i="1">
                        <a:latin typeface="Cambria Math" panose="02040503050406030204" pitchFamily="18" charset="0"/>
                        <a:cs typeface="Arial" panose="020B0604020202020204" pitchFamily="34" charset="0"/>
                      </a:rPr>
                      <m:t>𝜀</m:t>
                    </m:r>
                  </m:oMath>
                </a14:m>
                <a:r>
                  <a:rPr lang="en-US" sz="2400" dirty="0">
                    <a:latin typeface="Arial" panose="020B0604020202020204" pitchFamily="34" charset="0"/>
                    <a:cs typeface="Arial" panose="020B0604020202020204" pitchFamily="34" charset="0"/>
                  </a:rPr>
                  <a:t>: rel. error (2-norm)</a:t>
                </a:r>
              </a:p>
            </p:txBody>
          </p:sp>
        </mc:Choice>
        <mc:Fallback xmlns="">
          <p:sp>
            <p:nvSpPr>
              <p:cNvPr id="8" name="TextBox 7">
                <a:extLst>
                  <a:ext uri="{FF2B5EF4-FFF2-40B4-BE49-F238E27FC236}">
                    <a16:creationId xmlns:a16="http://schemas.microsoft.com/office/drawing/2014/main" id="{6AF101A8-1C61-1FC6-37DB-CFFE97E591E5}"/>
                  </a:ext>
                </a:extLst>
              </p:cNvPr>
              <p:cNvSpPr txBox="1">
                <a:spLocks noRot="1" noChangeAspect="1" noMove="1" noResize="1" noEditPoints="1" noAdjustHandles="1" noChangeArrowheads="1" noChangeShapeType="1" noTextEdit="1"/>
              </p:cNvSpPr>
              <p:nvPr/>
            </p:nvSpPr>
            <p:spPr>
              <a:xfrm>
                <a:off x="9016941" y="1317185"/>
                <a:ext cx="2933945" cy="830997"/>
              </a:xfrm>
              <a:prstGeom prst="rect">
                <a:avLst/>
              </a:prstGeom>
              <a:blipFill>
                <a:blip r:embed="rId3"/>
                <a:stretch>
                  <a:fillRect l="-431" t="-6061" r="-258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395A610-7A85-D77C-1315-DDBBFC477F21}"/>
                  </a:ext>
                </a:extLst>
              </p:cNvPr>
              <p:cNvSpPr txBox="1">
                <a:spLocks/>
              </p:cNvSpPr>
              <p:nvPr/>
            </p:nvSpPr>
            <p:spPr>
              <a:xfrm>
                <a:off x="253288" y="958341"/>
                <a:ext cx="6294259" cy="1757149"/>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800" dirty="0"/>
                  <a:t>Constant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𝑇𝑜𝑡𝑎𝑙</m:t>
                        </m:r>
                      </m:sub>
                    </m:sSub>
                  </m:oMath>
                </a14:m>
                <a:endParaRPr lang="en-US" sz="2800" baseline="-25000" dirty="0"/>
              </a:p>
              <a:p>
                <a:pPr>
                  <a:lnSpc>
                    <a:spcPct val="100000"/>
                  </a:lnSpc>
                </a:pPr>
                <a:r>
                  <a:rPr lang="en-US" sz="2800" dirty="0"/>
                  <a:t>Increasing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𝜂</m:t>
                        </m:r>
                      </m:sub>
                    </m:sSub>
                    <m:r>
                      <a:rPr lang="en-US" sz="2800" b="0" i="1" smtClean="0">
                        <a:latin typeface="Cambria Math" panose="02040503050406030204" pitchFamily="18" charset="0"/>
                      </a:rPr>
                      <m:t>→</m:t>
                    </m:r>
                  </m:oMath>
                </a14:m>
                <a:r>
                  <a:rPr lang="en-US" sz="2800" dirty="0"/>
                  <a:t> decreasing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𝜉</m:t>
                        </m:r>
                      </m:sub>
                    </m:sSub>
                  </m:oMath>
                </a14:m>
                <a:endParaRPr lang="en-US" sz="2800" dirty="0"/>
              </a:p>
              <a:p>
                <a:pPr>
                  <a:lnSpc>
                    <a:spcPct val="100000"/>
                  </a:lnSpc>
                </a:pPr>
                <a:r>
                  <a:rPr lang="en-US" sz="2800" dirty="0"/>
                  <a:t>Run without MPI (</a:t>
                </a:r>
                <a:r>
                  <a:rPr lang="en-US" sz="2800" i="1" dirty="0"/>
                  <a:t>i.e.</a:t>
                </a:r>
                <a:r>
                  <a:rPr lang="en-US" sz="2800" dirty="0"/>
                  <a:t>, serially)</a:t>
                </a:r>
              </a:p>
              <a:p>
                <a:pPr marL="0" indent="0">
                  <a:lnSpc>
                    <a:spcPct val="100000"/>
                  </a:lnSpc>
                  <a:buFont typeface="Arial" panose="020B0604020202020204" pitchFamily="34" charset="0"/>
                  <a:buNone/>
                </a:pPr>
                <a:endParaRPr lang="en-US" sz="100" dirty="0"/>
              </a:p>
              <a:p>
                <a:pPr marL="1084263" indent="0">
                  <a:lnSpc>
                    <a:spcPct val="100000"/>
                  </a:lnSpc>
                  <a:buFont typeface="Arial" panose="020B0604020202020204" pitchFamily="34" charset="0"/>
                  <a:buNone/>
                </a:pPr>
                <a:endParaRPr lang="en-US" sz="100" dirty="0"/>
              </a:p>
            </p:txBody>
          </p:sp>
        </mc:Choice>
        <mc:Fallback xmlns="">
          <p:sp>
            <p:nvSpPr>
              <p:cNvPr id="10" name="Content Placeholder 2">
                <a:extLst>
                  <a:ext uri="{FF2B5EF4-FFF2-40B4-BE49-F238E27FC236}">
                    <a16:creationId xmlns:a16="http://schemas.microsoft.com/office/drawing/2014/main" id="{8395A610-7A85-D77C-1315-DDBBFC477F21}"/>
                  </a:ext>
                </a:extLst>
              </p:cNvPr>
              <p:cNvSpPr txBox="1">
                <a:spLocks noRot="1" noChangeAspect="1" noMove="1" noResize="1" noEditPoints="1" noAdjustHandles="1" noChangeArrowheads="1" noChangeShapeType="1" noTextEdit="1"/>
              </p:cNvSpPr>
              <p:nvPr/>
            </p:nvSpPr>
            <p:spPr>
              <a:xfrm>
                <a:off x="253288" y="958341"/>
                <a:ext cx="6294259" cy="1757149"/>
              </a:xfrm>
              <a:prstGeom prst="rect">
                <a:avLst/>
              </a:prstGeom>
              <a:blipFill>
                <a:blip r:embed="rId4"/>
                <a:stretch>
                  <a:fillRect l="-1815" t="-3597" b="-1439"/>
                </a:stretch>
              </a:blipFill>
            </p:spPr>
            <p:txBody>
              <a:bodyPr/>
              <a:lstStyle/>
              <a:p>
                <a:r>
                  <a:rPr lang="en-US">
                    <a:noFill/>
                  </a:rPr>
                  <a:t> </a:t>
                </a:r>
              </a:p>
            </p:txBody>
          </p:sp>
        </mc:Fallback>
      </mc:AlternateContent>
      <p:pic>
        <p:nvPicPr>
          <p:cNvPr id="20" name="Picture 19" descr="A graph with a line and a red dot&#10;&#10;Description automatically generated">
            <a:extLst>
              <a:ext uri="{FF2B5EF4-FFF2-40B4-BE49-F238E27FC236}">
                <a16:creationId xmlns:a16="http://schemas.microsoft.com/office/drawing/2014/main" id="{ED3F4784-BA24-135A-0909-88BC2BD561A8}"/>
              </a:ext>
            </a:extLst>
          </p:cNvPr>
          <p:cNvPicPr>
            <a:picLocks noChangeAspect="1"/>
          </p:cNvPicPr>
          <p:nvPr/>
        </p:nvPicPr>
        <p:blipFill rotWithShape="1">
          <a:blip r:embed="rId5">
            <a:extLst>
              <a:ext uri="{28A0092B-C50C-407E-A947-70E740481C1C}">
                <a14:useLocalDpi xmlns:a14="http://schemas.microsoft.com/office/drawing/2010/main" val="0"/>
              </a:ext>
            </a:extLst>
          </a:blip>
          <a:srcRect t="10948" r="8972"/>
          <a:stretch/>
        </p:blipFill>
        <p:spPr>
          <a:xfrm>
            <a:off x="6096000" y="2740113"/>
            <a:ext cx="5612363" cy="4117887"/>
          </a:xfrm>
          <a:prstGeom prst="rect">
            <a:avLst/>
          </a:prstGeom>
        </p:spPr>
      </p:pic>
      <p:sp>
        <p:nvSpPr>
          <p:cNvPr id="6" name="TextBox 5">
            <a:extLst>
              <a:ext uri="{FF2B5EF4-FFF2-40B4-BE49-F238E27FC236}">
                <a16:creationId xmlns:a16="http://schemas.microsoft.com/office/drawing/2014/main" id="{E4372FD5-3387-1362-2E0F-99EB62ED6702}"/>
              </a:ext>
            </a:extLst>
          </p:cNvPr>
          <p:cNvSpPr txBox="1"/>
          <p:nvPr/>
        </p:nvSpPr>
        <p:spPr>
          <a:xfrm>
            <a:off x="10147142" y="5286208"/>
            <a:ext cx="867545" cy="461665"/>
          </a:xfrm>
          <a:prstGeom prst="rect">
            <a:avLst/>
          </a:prstGeom>
          <a:solidFill>
            <a:schemeClr val="bg1"/>
          </a:solidFill>
          <a:ln>
            <a:solidFill>
              <a:schemeClr val="accent1"/>
            </a:solidFill>
          </a:ln>
        </p:spPr>
        <p:txBody>
          <a:bodyPr wrap="none" rtlCol="0">
            <a:spAutoFit/>
          </a:bodyPr>
          <a:lstStyle/>
          <a:p>
            <a:pPr algn="ctr"/>
            <a:r>
              <a:rPr lang="en-US" sz="2400" b="1" dirty="0">
                <a:latin typeface="Arial" panose="020B0604020202020204" pitchFamily="34" charset="0"/>
                <a:cs typeface="Arial" panose="020B0604020202020204" pitchFamily="34" charset="0"/>
              </a:rPr>
              <a:t>FOM</a:t>
            </a:r>
          </a:p>
        </p:txBody>
      </p:sp>
      <p:sp>
        <p:nvSpPr>
          <p:cNvPr id="24" name="Rectangle 23">
            <a:extLst>
              <a:ext uri="{FF2B5EF4-FFF2-40B4-BE49-F238E27FC236}">
                <a16:creationId xmlns:a16="http://schemas.microsoft.com/office/drawing/2014/main" id="{001689AC-7DD2-CAD5-52AD-C91891BCB103}"/>
              </a:ext>
            </a:extLst>
          </p:cNvPr>
          <p:cNvSpPr/>
          <p:nvPr/>
        </p:nvSpPr>
        <p:spPr>
          <a:xfrm>
            <a:off x="6096000" y="2715490"/>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968B2-3F56-DFD0-6D14-66F4DB61F385}"/>
              </a:ext>
            </a:extLst>
          </p:cNvPr>
          <p:cNvSpPr txBox="1"/>
          <p:nvPr/>
        </p:nvSpPr>
        <p:spPr>
          <a:xfrm>
            <a:off x="7043828" y="4138418"/>
            <a:ext cx="2440572" cy="923330"/>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dirty="0"/>
              <a:t>Var-D shows efficiency tradeoff between </a:t>
            </a:r>
            <a:r>
              <a:rPr lang="en-US" dirty="0" err="1"/>
              <a:t>N_particle</a:t>
            </a:r>
            <a:r>
              <a:rPr lang="en-US" dirty="0"/>
              <a:t> and </a:t>
            </a:r>
            <a:r>
              <a:rPr lang="en-US" dirty="0" err="1"/>
              <a:t>N_batch</a:t>
            </a:r>
            <a:endParaRPr lang="en-US" dirty="0"/>
          </a:p>
        </p:txBody>
      </p:sp>
      <p:sp>
        <p:nvSpPr>
          <p:cNvPr id="29" name="Rectangle 28">
            <a:extLst>
              <a:ext uri="{FF2B5EF4-FFF2-40B4-BE49-F238E27FC236}">
                <a16:creationId xmlns:a16="http://schemas.microsoft.com/office/drawing/2014/main" id="{E81BB4A1-C61E-BE95-104E-6F4BACA96DF8}"/>
              </a:ext>
            </a:extLst>
          </p:cNvPr>
          <p:cNvSpPr/>
          <p:nvPr/>
        </p:nvSpPr>
        <p:spPr>
          <a:xfrm>
            <a:off x="253288" y="1510145"/>
            <a:ext cx="5233112" cy="52650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with red and blue lines&#10;&#10;Description automatically generated">
            <a:extLst>
              <a:ext uri="{FF2B5EF4-FFF2-40B4-BE49-F238E27FC236}">
                <a16:creationId xmlns:a16="http://schemas.microsoft.com/office/drawing/2014/main" id="{0C3CE14D-EE27-FFA4-4725-A5E80B5D1BB9}"/>
              </a:ext>
            </a:extLst>
          </p:cNvPr>
          <p:cNvPicPr>
            <a:picLocks noChangeAspect="1"/>
          </p:cNvPicPr>
          <p:nvPr/>
        </p:nvPicPr>
        <p:blipFill rotWithShape="1">
          <a:blip r:embed="rId6">
            <a:extLst>
              <a:ext uri="{28A0092B-C50C-407E-A947-70E740481C1C}">
                <a14:useLocalDpi xmlns:a14="http://schemas.microsoft.com/office/drawing/2010/main" val="0"/>
              </a:ext>
            </a:extLst>
          </a:blip>
          <a:srcRect t="10948" r="8972"/>
          <a:stretch/>
        </p:blipFill>
        <p:spPr>
          <a:xfrm>
            <a:off x="125830" y="2740114"/>
            <a:ext cx="5612364" cy="4117886"/>
          </a:xfrm>
          <a:prstGeom prst="rect">
            <a:avLst/>
          </a:prstGeom>
        </p:spPr>
      </p:pic>
      <p:sp>
        <p:nvSpPr>
          <p:cNvPr id="5" name="TextBox 4">
            <a:extLst>
              <a:ext uri="{FF2B5EF4-FFF2-40B4-BE49-F238E27FC236}">
                <a16:creationId xmlns:a16="http://schemas.microsoft.com/office/drawing/2014/main" id="{22617B37-CB9C-FB47-2AD5-FA684AFE0BDE}"/>
              </a:ext>
            </a:extLst>
          </p:cNvPr>
          <p:cNvSpPr txBox="1"/>
          <p:nvPr/>
        </p:nvSpPr>
        <p:spPr>
          <a:xfrm>
            <a:off x="2932012" y="3015667"/>
            <a:ext cx="1451038" cy="830997"/>
          </a:xfrm>
          <a:prstGeom prst="rect">
            <a:avLst/>
          </a:prstGeom>
          <a:solidFill>
            <a:schemeClr val="bg1"/>
          </a:solidFill>
          <a:ln>
            <a:solidFill>
              <a:schemeClr val="accent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Relative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error</a:t>
            </a:r>
          </a:p>
        </p:txBody>
      </p:sp>
      <p:sp>
        <p:nvSpPr>
          <p:cNvPr id="25" name="Rectangle 24">
            <a:extLst>
              <a:ext uri="{FF2B5EF4-FFF2-40B4-BE49-F238E27FC236}">
                <a16:creationId xmlns:a16="http://schemas.microsoft.com/office/drawing/2014/main" id="{20079922-7C2D-B62D-1328-5457D53E278F}"/>
              </a:ext>
            </a:extLst>
          </p:cNvPr>
          <p:cNvSpPr/>
          <p:nvPr/>
        </p:nvSpPr>
        <p:spPr>
          <a:xfrm>
            <a:off x="223841" y="2703313"/>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graph with red and blue lines&#10;&#10;Description automatically generated">
            <a:extLst>
              <a:ext uri="{FF2B5EF4-FFF2-40B4-BE49-F238E27FC236}">
                <a16:creationId xmlns:a16="http://schemas.microsoft.com/office/drawing/2014/main" id="{4E9830E2-F97E-230C-43F9-267006B00212}"/>
              </a:ext>
            </a:extLst>
          </p:cNvPr>
          <p:cNvPicPr>
            <a:picLocks noChangeAspect="1"/>
          </p:cNvPicPr>
          <p:nvPr/>
        </p:nvPicPr>
        <p:blipFill rotWithShape="1">
          <a:blip r:embed="rId6">
            <a:extLst>
              <a:ext uri="{28A0092B-C50C-407E-A947-70E740481C1C}">
                <a14:useLocalDpi xmlns:a14="http://schemas.microsoft.com/office/drawing/2010/main" val="0"/>
              </a:ext>
            </a:extLst>
          </a:blip>
          <a:srcRect l="65903" t="58892" r="6468" b="6477"/>
          <a:stretch/>
        </p:blipFill>
        <p:spPr>
          <a:xfrm>
            <a:off x="4189109" y="4957130"/>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E9900B05-66AD-C171-F9B1-7B022F8230E1}"/>
              </a:ext>
            </a:extLst>
          </p:cNvPr>
          <p:cNvSpPr/>
          <p:nvPr/>
        </p:nvSpPr>
        <p:spPr>
          <a:xfrm>
            <a:off x="4189109" y="4957130"/>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with a line and a red dot&#10;&#10;Description automatically generated">
            <a:extLst>
              <a:ext uri="{FF2B5EF4-FFF2-40B4-BE49-F238E27FC236}">
                <a16:creationId xmlns:a16="http://schemas.microsoft.com/office/drawing/2014/main" id="{841605BE-7A05-72D1-6243-1C79410FD6F4}"/>
              </a:ext>
            </a:extLst>
          </p:cNvPr>
          <p:cNvPicPr>
            <a:picLocks noChangeAspect="1"/>
          </p:cNvPicPr>
          <p:nvPr/>
        </p:nvPicPr>
        <p:blipFill rotWithShape="1">
          <a:blip r:embed="rId5">
            <a:extLst>
              <a:ext uri="{28A0092B-C50C-407E-A947-70E740481C1C}">
                <a14:useLocalDpi xmlns:a14="http://schemas.microsoft.com/office/drawing/2010/main" val="0"/>
              </a:ext>
            </a:extLst>
          </a:blip>
          <a:srcRect l="65271" t="8530" r="7100" b="56839"/>
          <a:stretch/>
        </p:blipFill>
        <p:spPr>
          <a:xfrm>
            <a:off x="10120248" y="2628311"/>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538420F9-A4AC-38BA-1AA6-167A13E3258A}"/>
              </a:ext>
            </a:extLst>
          </p:cNvPr>
          <p:cNvSpPr/>
          <p:nvPr/>
        </p:nvSpPr>
        <p:spPr>
          <a:xfrm>
            <a:off x="10122408" y="2624328"/>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Error and Figure of Merit</a:t>
            </a:r>
          </a:p>
        </p:txBody>
      </p:sp>
      <p:sp>
        <p:nvSpPr>
          <p:cNvPr id="7" name="Slide Number Placeholder 6">
            <a:extLst>
              <a:ext uri="{FF2B5EF4-FFF2-40B4-BE49-F238E27FC236}">
                <a16:creationId xmlns:a16="http://schemas.microsoft.com/office/drawing/2014/main" id="{86FA8715-7D2D-BC80-701A-1725AE2BF01B}"/>
              </a:ext>
            </a:extLst>
          </p:cNvPr>
          <p:cNvSpPr>
            <a:spLocks noGrp="1"/>
          </p:cNvSpPr>
          <p:nvPr>
            <p:ph type="sldNum" sz="quarter" idx="12"/>
          </p:nvPr>
        </p:nvSpPr>
        <p:spPr/>
        <p:txBody>
          <a:bodyPr/>
          <a:lstStyle/>
          <a:p>
            <a:fld id="{A7B37A42-1143-48FC-B4BA-4801294DBEED}" type="slidenum">
              <a:rPr lang="en-US" smtClean="0"/>
              <a:t>30</a:t>
            </a:fld>
            <a:endParaRPr lang="en-US"/>
          </a:p>
        </p:txBody>
      </p:sp>
    </p:spTree>
    <p:extLst>
      <p:ext uri="{BB962C8B-B14F-4D97-AF65-F5344CB8AC3E}">
        <p14:creationId xmlns:p14="http://schemas.microsoft.com/office/powerpoint/2010/main" val="3623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8" grpId="0" animBg="1"/>
      <p:bldP spid="29" grpId="0" animBg="1"/>
      <p:bldP spid="25" grpId="0" animBg="1"/>
      <p:bldP spid="36"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3ED6-BCE2-268F-86A5-8021BB832CCA}"/>
              </a:ext>
            </a:extLst>
          </p:cNvPr>
          <p:cNvSpPr>
            <a:spLocks noGrp="1"/>
          </p:cNvSpPr>
          <p:nvPr>
            <p:ph type="title"/>
          </p:nvPr>
        </p:nvSpPr>
        <p:spPr>
          <a:xfrm>
            <a:off x="0" y="0"/>
            <a:ext cx="11975690" cy="681036"/>
          </a:xfrm>
        </p:spPr>
        <p:txBody>
          <a:bodyPr>
            <a:normAutofit fontScale="90000"/>
          </a:bodyPr>
          <a:lstStyle/>
          <a:p>
            <a:r>
              <a:rPr lang="en-US" dirty="0"/>
              <a:t>Formulation – Cost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889639-F2D1-3C63-086B-8A22A6B0335D}"/>
                  </a:ext>
                </a:extLst>
              </p:cNvPr>
              <p:cNvSpPr>
                <a:spLocks noGrp="1"/>
              </p:cNvSpPr>
              <p:nvPr>
                <p:ph idx="1"/>
              </p:nvPr>
            </p:nvSpPr>
            <p:spPr>
              <a:xfrm>
                <a:off x="382814" y="971934"/>
                <a:ext cx="11426372" cy="681036"/>
              </a:xfrm>
            </p:spPr>
            <p:txBody>
              <a:bodyPr>
                <a:normAutofit/>
              </a:bodyPr>
              <a:lstStyle/>
              <a:p>
                <a:r>
                  <a:rPr lang="en-US" sz="2000" dirty="0">
                    <a:solidFill>
                      <a:schemeClr val="tx1"/>
                    </a:solidFill>
                    <a:ea typeface="Cambria Math" panose="02040503050406030204" pitchFamily="18" charset="0"/>
                  </a:rPr>
                  <a:t>For given cost, find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oMath>
                </a14:m>
                <a:r>
                  <a:rPr lang="en-US" sz="2000" dirty="0">
                    <a:solidFill>
                      <a:schemeClr val="tx1"/>
                    </a:solidFill>
                    <a:ea typeface="Cambria Math" panose="02040503050406030204" pitchFamily="18" charset="0"/>
                  </a:rPr>
                  <a:t> such that </a:t>
                </a:r>
                <a14:m>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m:t>
                        </m:r>
                        <m:r>
                          <a:rPr lang="en-US" sz="2000" i="1" smtClean="0">
                            <a:solidFill>
                              <a:schemeClr val="tx1"/>
                            </a:solidFill>
                            <a:latin typeface="Cambria Math" panose="02040503050406030204" pitchFamily="18" charset="0"/>
                            <a:ea typeface="Cambria Math" panose="02040503050406030204" pitchFamily="18" charset="0"/>
                          </a:rPr>
                          <m:t>𝕍</m:t>
                        </m:r>
                        <m:r>
                          <a:rPr lang="en-US" sz="2000" i="1" smtClean="0">
                            <a:solidFill>
                              <a:schemeClr val="tx1"/>
                            </a:solidFill>
                            <a:latin typeface="Cambria Math" panose="02040503050406030204" pitchFamily="18" charset="0"/>
                            <a:ea typeface="Cambria Math" panose="02040503050406030204" pitchFamily="18" charset="0"/>
                          </a:rPr>
                          <m:t>𝑎𝑟</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p>
                              <m:sSupPr>
                                <m:ctrlPr>
                                  <a:rPr lang="en-US" sz="20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𝑆</m:t>
                                    </m:r>
                                  </m:e>
                                </m:acc>
                              </m:e>
                              <m:sup>
                                <m:r>
                                  <a:rPr lang="en-US" sz="2000" b="0" i="1" smtClean="0">
                                    <a:solidFill>
                                      <a:schemeClr val="tx1"/>
                                    </a:solidFill>
                                    <a:latin typeface="Cambria Math" panose="02040503050406030204" pitchFamily="18" charset="0"/>
                                    <a:ea typeface="Cambria Math" panose="02040503050406030204" pitchFamily="18" charset="0"/>
                                  </a:rPr>
                                  <m:t>2</m:t>
                                </m:r>
                              </m:sup>
                            </m:sSup>
                          </m:e>
                        </m:d>
                      </m:num>
                      <m:den>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den>
                    </m:f>
                    <m:r>
                      <a:rPr lang="en-US" sz="2000" b="0" i="1" smtClean="0">
                        <a:solidFill>
                          <a:schemeClr val="tx1"/>
                        </a:solidFill>
                        <a:latin typeface="Cambria Math" panose="02040503050406030204" pitchFamily="18" charset="0"/>
                        <a:ea typeface="Cambria Math" panose="02040503050406030204" pitchFamily="18" charset="0"/>
                      </a:rPr>
                      <m:t>=0</m:t>
                    </m:r>
                  </m:oMath>
                </a14:m>
                <a:endParaRPr lang="en-US" sz="2000" dirty="0">
                  <a:solidFill>
                    <a:schemeClr val="tx1"/>
                  </a:solidFill>
                </a:endParaRPr>
              </a:p>
              <a:p>
                <a:endParaRPr lang="en-US" sz="2000" dirty="0"/>
              </a:p>
            </p:txBody>
          </p:sp>
        </mc:Choice>
        <mc:Fallback xmlns="">
          <p:sp>
            <p:nvSpPr>
              <p:cNvPr id="3" name="Content Placeholder 2">
                <a:extLst>
                  <a:ext uri="{FF2B5EF4-FFF2-40B4-BE49-F238E27FC236}">
                    <a16:creationId xmlns:a16="http://schemas.microsoft.com/office/drawing/2014/main" id="{4E889639-F2D1-3C63-086B-8A22A6B0335D}"/>
                  </a:ext>
                </a:extLst>
              </p:cNvPr>
              <p:cNvSpPr>
                <a:spLocks noGrp="1" noRot="1" noChangeAspect="1" noMove="1" noResize="1" noEditPoints="1" noAdjustHandles="1" noChangeArrowheads="1" noChangeShapeType="1" noTextEdit="1"/>
              </p:cNvSpPr>
              <p:nvPr>
                <p:ph idx="1"/>
              </p:nvPr>
            </p:nvSpPr>
            <p:spPr>
              <a:xfrm>
                <a:off x="382814" y="971934"/>
                <a:ext cx="11426372" cy="681036"/>
              </a:xfrm>
              <a:blipFill>
                <a:blip r:embed="rId2"/>
                <a:stretch>
                  <a:fillRect l="-556" t="-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F83427-13A7-ECF5-A44C-795FB582F9D1}"/>
                  </a:ext>
                </a:extLst>
              </p:cNvPr>
              <p:cNvSpPr/>
              <p:nvPr/>
            </p:nvSpPr>
            <p:spPr>
              <a:xfrm>
                <a:off x="3569381" y="3709445"/>
                <a:ext cx="4547527" cy="92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−3</m:t>
                              </m:r>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oMath>
                  </m:oMathPara>
                </a14:m>
                <a:endParaRPr lang="en-US" sz="2100" dirty="0"/>
              </a:p>
            </p:txBody>
          </p:sp>
        </mc:Choice>
        <mc:Fallback xmlns="">
          <p:sp>
            <p:nvSpPr>
              <p:cNvPr id="4" name="Rectangle 3">
                <a:extLst>
                  <a:ext uri="{FF2B5EF4-FFF2-40B4-BE49-F238E27FC236}">
                    <a16:creationId xmlns:a16="http://schemas.microsoft.com/office/drawing/2014/main" id="{9CF83427-13A7-ECF5-A44C-795FB582F9D1}"/>
                  </a:ext>
                </a:extLst>
              </p:cNvPr>
              <p:cNvSpPr>
                <a:spLocks noRot="1" noChangeAspect="1" noMove="1" noResize="1" noEditPoints="1" noAdjustHandles="1" noChangeArrowheads="1" noChangeShapeType="1" noTextEdit="1"/>
              </p:cNvSpPr>
              <p:nvPr/>
            </p:nvSpPr>
            <p:spPr>
              <a:xfrm>
                <a:off x="3569381" y="3709445"/>
                <a:ext cx="4547527" cy="926985"/>
              </a:xfrm>
              <a:prstGeom prst="rect">
                <a:avLst/>
              </a:prstGeom>
              <a:blipFill>
                <a:blip r:embed="rId3"/>
                <a:stretch>
                  <a:fillRect b="-5405"/>
                </a:stretch>
              </a:blipFill>
            </p:spPr>
            <p:txBody>
              <a:bodyPr/>
              <a:lstStyle/>
              <a:p>
                <a:r>
                  <a:rPr lang="en-US">
                    <a:noFill/>
                  </a:rPr>
                  <a:t> </a:t>
                </a:r>
              </a:p>
            </p:txBody>
          </p:sp>
        </mc:Fallback>
      </mc:AlternateContent>
      <p:sp>
        <p:nvSpPr>
          <p:cNvPr id="5" name="Text Placeholder 3">
            <a:extLst>
              <a:ext uri="{FF2B5EF4-FFF2-40B4-BE49-F238E27FC236}">
                <a16:creationId xmlns:a16="http://schemas.microsoft.com/office/drawing/2014/main" id="{301EF000-7A55-3A12-6D66-A7B44E00A278}"/>
              </a:ext>
            </a:extLst>
          </p:cNvPr>
          <p:cNvSpPr txBox="1">
            <a:spLocks/>
          </p:cNvSpPr>
          <p:nvPr/>
        </p:nvSpPr>
        <p:spPr>
          <a:xfrm>
            <a:off x="382814" y="3454652"/>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Variance of a sample estimator:</a:t>
            </a:r>
            <a:endParaRPr lang="en-US" sz="20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7D6940E-28E8-51AC-344C-87D9385DB7A2}"/>
                  </a:ext>
                </a:extLst>
              </p:cNvPr>
              <p:cNvSpPr/>
              <p:nvPr/>
            </p:nvSpPr>
            <p:spPr>
              <a:xfrm>
                <a:off x="3289927" y="5429109"/>
                <a:ext cx="5395836" cy="927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−3</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e>
                          </m:d>
                        </m:num>
                        <m:den>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r>
                            <a:rPr lang="en-US" sz="2100" b="0" i="1" smtClean="0">
                              <a:latin typeface="Cambria Math" panose="02040503050406030204" pitchFamily="18" charset="0"/>
                              <a:ea typeface="Cambria Math" panose="02040503050406030204" pitchFamily="18" charset="0"/>
                            </a:rPr>
                            <m:t>)</m:t>
                          </m:r>
                        </m:den>
                      </m:f>
                    </m:oMath>
                  </m:oMathPara>
                </a14:m>
                <a:endParaRPr lang="en-US" sz="2100" dirty="0"/>
              </a:p>
            </p:txBody>
          </p:sp>
        </mc:Choice>
        <mc:Fallback xmlns="">
          <p:sp>
            <p:nvSpPr>
              <p:cNvPr id="6" name="Rectangle 5">
                <a:extLst>
                  <a:ext uri="{FF2B5EF4-FFF2-40B4-BE49-F238E27FC236}">
                    <a16:creationId xmlns:a16="http://schemas.microsoft.com/office/drawing/2014/main" id="{17D6940E-28E8-51AC-344C-87D9385DB7A2}"/>
                  </a:ext>
                </a:extLst>
              </p:cNvPr>
              <p:cNvSpPr>
                <a:spLocks noRot="1" noChangeAspect="1" noMove="1" noResize="1" noEditPoints="1" noAdjustHandles="1" noChangeArrowheads="1" noChangeShapeType="1" noTextEdit="1"/>
              </p:cNvSpPr>
              <p:nvPr/>
            </p:nvSpPr>
            <p:spPr>
              <a:xfrm>
                <a:off x="3289927" y="5429109"/>
                <a:ext cx="5395836" cy="927242"/>
              </a:xfrm>
              <a:prstGeom prst="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530895D2-F21D-ADD8-BA89-6915128F241F}"/>
                  </a:ext>
                </a:extLst>
              </p:cNvPr>
              <p:cNvSpPr txBox="1">
                <a:spLocks/>
              </p:cNvSpPr>
              <p:nvPr/>
            </p:nvSpPr>
            <p:spPr>
              <a:xfrm>
                <a:off x="382814" y="4951581"/>
                <a:ext cx="8158248"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Independent variable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oMath>
                </a14:m>
                <a:endParaRPr lang="en-US" sz="2000" dirty="0"/>
              </a:p>
            </p:txBody>
          </p:sp>
        </mc:Choice>
        <mc:Fallback xmlns="">
          <p:sp>
            <p:nvSpPr>
              <p:cNvPr id="7" name="Text Placeholder 3">
                <a:extLst>
                  <a:ext uri="{FF2B5EF4-FFF2-40B4-BE49-F238E27FC236}">
                    <a16:creationId xmlns:a16="http://schemas.microsoft.com/office/drawing/2014/main" id="{530895D2-F21D-ADD8-BA89-6915128F241F}"/>
                  </a:ext>
                </a:extLst>
              </p:cNvPr>
              <p:cNvSpPr txBox="1">
                <a:spLocks noRot="1" noChangeAspect="1" noMove="1" noResize="1" noEditPoints="1" noAdjustHandles="1" noChangeArrowheads="1" noChangeShapeType="1" noTextEdit="1"/>
              </p:cNvSpPr>
              <p:nvPr/>
            </p:nvSpPr>
            <p:spPr>
              <a:xfrm>
                <a:off x="382814" y="4951581"/>
                <a:ext cx="8158248" cy="523295"/>
              </a:xfrm>
              <a:prstGeom prst="rect">
                <a:avLst/>
              </a:prstGeom>
              <a:blipFill>
                <a:blip r:embed="rId5"/>
                <a:stretch>
                  <a:fillRect l="-778" t="-9302"/>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F60FEA7A-60B9-2EE4-3E1F-599A8A7C248E}"/>
              </a:ext>
            </a:extLst>
          </p:cNvPr>
          <p:cNvSpPr>
            <a:spLocks noGrp="1"/>
          </p:cNvSpPr>
          <p:nvPr>
            <p:ph type="sldNum" sz="quarter" idx="12"/>
          </p:nvPr>
        </p:nvSpPr>
        <p:spPr>
          <a:xfrm>
            <a:off x="8610600" y="6356351"/>
            <a:ext cx="2743200" cy="365125"/>
          </a:xfrm>
        </p:spPr>
        <p:txBody>
          <a:bodyPr/>
          <a:lstStyle/>
          <a:p>
            <a:r>
              <a:rPr lang="en-US" sz="1600" dirty="0"/>
              <a:t>19/33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5C53DF-BA5D-F804-2DC5-869BB2CFF263}"/>
                  </a:ext>
                </a:extLst>
              </p:cNvPr>
              <p:cNvSpPr txBox="1"/>
              <p:nvPr/>
            </p:nvSpPr>
            <p:spPr>
              <a:xfrm>
                <a:off x="2343989" y="2181181"/>
                <a:ext cx="6998309" cy="103470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m:t>
                      </m:r>
                      <m:sSub>
                        <m:sSubPr>
                          <m:ctrlPr>
                            <a:rPr lang="en-US" sz="2100" i="1" smtClean="0">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smtClean="0">
                              <a:latin typeface="Cambria Math" panose="02040503050406030204" pitchFamily="18" charset="0"/>
                              <a:ea typeface="Cambria Math" panose="02040503050406030204" pitchFamily="18" charset="0"/>
                            </a:rPr>
                            <m:t>𝜉</m:t>
                          </m:r>
                        </m:sub>
                      </m:sSub>
                      <m:d>
                        <m:dPr>
                          <m:begChr m:val="["/>
                          <m:endChr m:val="]"/>
                          <m:ctrlPr>
                            <a:rPr lang="en-US" sz="2100" i="1">
                              <a:latin typeface="Cambria Math" panose="02040503050406030204" pitchFamily="18" charset="0"/>
                              <a:ea typeface="Cambria Math" panose="02040503050406030204" pitchFamily="18" charset="0"/>
                            </a:rPr>
                          </m:ctrlPr>
                        </m:d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𝑄</m:t>
                              </m:r>
                            </m:e>
                          </m:acc>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nary>
                        <m:naryPr>
                          <m:chr m:val="∑"/>
                          <m:ctrlPr>
                            <a:rPr lang="en-US" sz="2100" b="0" i="1" smtClean="0">
                              <a:latin typeface="Cambria Math" panose="02040503050406030204" pitchFamily="18" charset="0"/>
                              <a:ea typeface="Cambria Math" panose="02040503050406030204" pitchFamily="18" charset="0"/>
                            </a:rPr>
                          </m:ctrlPr>
                        </m:naryPr>
                        <m:sub>
                          <m:r>
                            <a:rPr lang="en-US" sz="2100" b="0" i="1" smtClean="0">
                              <a:latin typeface="Cambria Math" panose="02040503050406030204" pitchFamily="18" charset="0"/>
                              <a:ea typeface="Cambria Math" panose="02040503050406030204" pitchFamily="18" charset="0"/>
                            </a:rPr>
                            <m:t>𝑖</m:t>
                          </m:r>
                          <m:r>
                            <a:rPr lang="en-US" sz="2100" b="0" i="1" smtClean="0">
                              <a:latin typeface="Cambria Math" panose="02040503050406030204" pitchFamily="18" charset="0"/>
                              <a:ea typeface="Cambria Math" panose="02040503050406030204" pitchFamily="18" charset="0"/>
                            </a:rPr>
                            <m:t>=1</m:t>
                          </m:r>
                        </m:sub>
                        <m: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sup>
                        <m:e>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𝜉</m:t>
                                          </m:r>
                                        </m:e>
                                        <m:sub>
                                          <m:r>
                                            <a:rPr lang="en-US" sz="2100" b="0" i="1" smtClean="0">
                                              <a:latin typeface="Cambria Math" panose="02040503050406030204" pitchFamily="18" charset="0"/>
                                              <a:ea typeface="Cambria Math" panose="02040503050406030204" pitchFamily="18" charset="0"/>
                                            </a:rPr>
                                            <m:t>𝑖</m:t>
                                          </m:r>
                                        </m:sub>
                                      </m:sSub>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sub>
                                      <m:r>
                                        <a:rPr lang="en-US" sz="2100" b="0" i="1" smtClean="0">
                                          <a:latin typeface="Cambria Math" panose="02040503050406030204" pitchFamily="18" charset="0"/>
                                          <a:ea typeface="Cambria Math" panose="02040503050406030204" pitchFamily="18" charset="0"/>
                                        </a:rPr>
                                        <m:t>𝑎𝑣𝑔</m:t>
                                      </m:r>
                                    </m:sub>
                                  </m:sSub>
                                </m:e>
                              </m:d>
                            </m:e>
                            <m:sup>
                              <m:r>
                                <a:rPr lang="en-US" sz="2100" b="0" i="1" smtClean="0">
                                  <a:latin typeface="Cambria Math" panose="02040503050406030204" pitchFamily="18" charset="0"/>
                                  <a:ea typeface="Cambria Math" panose="02040503050406030204" pitchFamily="18" charset="0"/>
                                </a:rPr>
                                <m:t>2</m:t>
                              </m:r>
                            </m:sup>
                          </m:sSup>
                        </m:e>
                      </m:nary>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𝑆</m:t>
                              </m:r>
                            </m:e>
                          </m:acc>
                        </m:e>
                        <m:sup>
                          <m:r>
                            <a:rPr lang="en-US" sz="2100" b="0" i="1" smtClean="0">
                              <a:latin typeface="Cambria Math" panose="02040503050406030204" pitchFamily="18" charset="0"/>
                              <a:ea typeface="Cambria Math" panose="02040503050406030204" pitchFamily="18" charset="0"/>
                            </a:rPr>
                            <m:t>2</m:t>
                          </m:r>
                        </m:sup>
                      </m:sSup>
                    </m:oMath>
                  </m:oMathPara>
                </a14:m>
                <a:endParaRPr lang="en-US" sz="2100" dirty="0"/>
              </a:p>
            </p:txBody>
          </p:sp>
        </mc:Choice>
        <mc:Fallback xmlns="">
          <p:sp>
            <p:nvSpPr>
              <p:cNvPr id="11" name="TextBox 10">
                <a:extLst>
                  <a:ext uri="{FF2B5EF4-FFF2-40B4-BE49-F238E27FC236}">
                    <a16:creationId xmlns:a16="http://schemas.microsoft.com/office/drawing/2014/main" id="{325C53DF-BA5D-F804-2DC5-869BB2CFF263}"/>
                  </a:ext>
                </a:extLst>
              </p:cNvPr>
              <p:cNvSpPr txBox="1">
                <a:spLocks noRot="1" noChangeAspect="1" noMove="1" noResize="1" noEditPoints="1" noAdjustHandles="1" noChangeArrowheads="1" noChangeShapeType="1" noTextEdit="1"/>
              </p:cNvSpPr>
              <p:nvPr/>
            </p:nvSpPr>
            <p:spPr>
              <a:xfrm>
                <a:off x="2343989" y="2181181"/>
                <a:ext cx="6998309" cy="1034707"/>
              </a:xfrm>
              <a:prstGeom prst="rect">
                <a:avLst/>
              </a:prstGeom>
              <a:blipFill>
                <a:blip r:embed="rId6"/>
                <a:stretch>
                  <a:fillRect t="-90361" b="-148193"/>
                </a:stretch>
              </a:blipFill>
              <a:ln>
                <a:noFill/>
              </a:ln>
            </p:spPr>
            <p:txBody>
              <a:bodyPr/>
              <a:lstStyle/>
              <a:p>
                <a:r>
                  <a:rPr lang="en-US">
                    <a:noFill/>
                  </a:rPr>
                  <a:t> </a:t>
                </a:r>
              </a:p>
            </p:txBody>
          </p:sp>
        </mc:Fallback>
      </mc:AlternateContent>
      <p:sp>
        <p:nvSpPr>
          <p:cNvPr id="12" name="Text Placeholder 3">
            <a:extLst>
              <a:ext uri="{FF2B5EF4-FFF2-40B4-BE49-F238E27FC236}">
                <a16:creationId xmlns:a16="http://schemas.microsoft.com/office/drawing/2014/main" id="{3DB14CC8-D481-C2F6-7ECE-78E63BC4B6FD}"/>
              </a:ext>
            </a:extLst>
          </p:cNvPr>
          <p:cNvSpPr txBox="1">
            <a:spLocks/>
          </p:cNvSpPr>
          <p:nvPr/>
        </p:nvSpPr>
        <p:spPr>
          <a:xfrm>
            <a:off x="382814" y="2024005"/>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Sample estimator:</a:t>
            </a:r>
            <a:endParaRPr lang="en-US" sz="2000" dirty="0"/>
          </a:p>
        </p:txBody>
      </p:sp>
    </p:spTree>
    <p:extLst>
      <p:ext uri="{BB962C8B-B14F-4D97-AF65-F5344CB8AC3E}">
        <p14:creationId xmlns:p14="http://schemas.microsoft.com/office/powerpoint/2010/main" val="3513703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C58C83-FCE5-98D2-A4F2-E8D27CAF6FA1}"/>
              </a:ext>
            </a:extLst>
          </p:cNvPr>
          <p:cNvSpPr>
            <a:spLocks noGrp="1"/>
          </p:cNvSpPr>
          <p:nvPr>
            <p:ph type="sldNum" sz="quarter" idx="12"/>
          </p:nvPr>
        </p:nvSpPr>
        <p:spPr>
          <a:xfrm>
            <a:off x="8610600" y="6356351"/>
            <a:ext cx="2743200" cy="365125"/>
          </a:xfrm>
        </p:spPr>
        <p:txBody>
          <a:bodyPr/>
          <a:lstStyle/>
          <a:p>
            <a:r>
              <a:rPr lang="en-US" sz="1600" dirty="0"/>
              <a:t>17/33</a:t>
            </a:r>
          </a:p>
        </p:txBody>
      </p:sp>
    </p:spTree>
    <p:extLst>
      <p:ext uri="{BB962C8B-B14F-4D97-AF65-F5344CB8AC3E}">
        <p14:creationId xmlns:p14="http://schemas.microsoft.com/office/powerpoint/2010/main" val="1001005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01E46B-3405-A348-96E4-17852E1A676A}"/>
              </a:ext>
            </a:extLst>
          </p:cNvPr>
          <p:cNvSpPr/>
          <p:nvPr/>
        </p:nvSpPr>
        <p:spPr>
          <a:xfrm>
            <a:off x="4709664" y="1978640"/>
            <a:ext cx="586236" cy="3439805"/>
          </a:xfrm>
          <a:prstGeom prst="ellipse">
            <a:avLst/>
          </a:prstGeom>
          <a:noFill/>
          <a:ln w="57150">
            <a:solidFill>
              <a:srgbClr val="FFC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4535A0-DBDE-74D9-A4C4-1298628960FE}"/>
              </a:ext>
            </a:extLst>
          </p:cNvPr>
          <p:cNvSpPr>
            <a:spLocks noGrp="1"/>
          </p:cNvSpPr>
          <p:nvPr>
            <p:ph type="sldNum" sz="quarter" idx="12"/>
          </p:nvPr>
        </p:nvSpPr>
        <p:spPr>
          <a:xfrm>
            <a:off x="8610600" y="6356351"/>
            <a:ext cx="2743200" cy="365125"/>
          </a:xfrm>
        </p:spPr>
        <p:txBody>
          <a:bodyPr/>
          <a:lstStyle/>
          <a:p>
            <a:r>
              <a:rPr lang="en-US" sz="1600" dirty="0"/>
              <a:t>18/33</a:t>
            </a:r>
          </a:p>
        </p:txBody>
      </p:sp>
    </p:spTree>
    <p:extLst>
      <p:ext uri="{BB962C8B-B14F-4D97-AF65-F5344CB8AC3E}">
        <p14:creationId xmlns:p14="http://schemas.microsoft.com/office/powerpoint/2010/main" val="236598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0EDB45-EE08-0647-A8D1-2683E6C34791}"/>
              </a:ext>
            </a:extLst>
          </p:cNvPr>
          <p:cNvPicPr>
            <a:picLocks noChangeAspect="1"/>
          </p:cNvPicPr>
          <p:nvPr/>
        </p:nvPicPr>
        <p:blipFill rotWithShape="1">
          <a:blip r:embed="rId3">
            <a:extLst>
              <a:ext uri="{28A0092B-C50C-407E-A947-70E740481C1C}">
                <a14:useLocalDpi xmlns:a14="http://schemas.microsoft.com/office/drawing/2010/main" val="0"/>
              </a:ext>
            </a:extLst>
          </a:blip>
          <a:srcRect t="5026"/>
          <a:stretch/>
        </p:blipFill>
        <p:spPr>
          <a:xfrm>
            <a:off x="-53430" y="829057"/>
            <a:ext cx="7823819" cy="5572900"/>
          </a:xfrm>
          <a:prstGeom prst="rect">
            <a:avLst/>
          </a:prstGeom>
        </p:spPr>
      </p:pic>
      <mc:AlternateContent xmlns:mc="http://schemas.openxmlformats.org/markup-compatibility/2006" xmlns:a14="http://schemas.microsoft.com/office/drawing/2010/main">
        <mc:Choice Requires="a14">
          <p:sp>
            <p:nvSpPr>
              <p:cNvPr id="16" name="Text Placeholder 3">
                <a:extLst>
                  <a:ext uri="{FF2B5EF4-FFF2-40B4-BE49-F238E27FC236}">
                    <a16:creationId xmlns:a16="http://schemas.microsoft.com/office/drawing/2014/main" id="{F7180C27-4579-B041-AC2E-949CBE21F8F8}"/>
                  </a:ext>
                </a:extLst>
              </p:cNvPr>
              <p:cNvSpPr txBox="1">
                <a:spLocks/>
              </p:cNvSpPr>
              <p:nvPr/>
            </p:nvSpPr>
            <p:spPr>
              <a:xfrm>
                <a:off x="7086600" y="1984248"/>
                <a:ext cx="4808607" cy="1761829"/>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oMath>
                </a14:m>
                <a:r>
                  <a:rPr lang="en-US" sz="2000" dirty="0">
                    <a:ea typeface="Cambria Math" panose="02040503050406030204" pitchFamily="18" charset="0"/>
                  </a:rPr>
                  <a:t> equation</a:t>
                </a:r>
              </a:p>
              <a:p>
                <a:r>
                  <a:rPr lang="en-US" sz="2000" b="1" dirty="0">
                    <a:solidFill>
                      <a:srgbClr val="C00000"/>
                    </a:solidFill>
                    <a:highlight>
                      <a:srgbClr val="C0C0C0"/>
                    </a:highlight>
                    <a:latin typeface="Courier New" panose="02070309020205020404" pitchFamily="49" charset="0"/>
                    <a:ea typeface="Arial Unicode MS" panose="020B0604020202020204" pitchFamily="34" charset="-128"/>
                    <a:cs typeface="Courier New" panose="02070309020205020404" pitchFamily="49" charset="0"/>
                  </a:rPr>
                  <a:t>scipy.optimize.brentq()</a:t>
                </a:r>
                <a:r>
                  <a:rPr lang="en-US" sz="2000" b="1" dirty="0">
                    <a:ea typeface="Arial Unicode MS" panose="020B0604020202020204" pitchFamily="34" charset="-128"/>
                  </a:rPr>
                  <a:t> </a:t>
                </a:r>
                <a:r>
                  <a:rPr lang="en-US" sz="2000" dirty="0">
                    <a:ea typeface="Cambria Math" panose="02040503050406030204" pitchFamily="18" charset="0"/>
                  </a:rPr>
                  <a:t>finds 0 of function on a given interval using Brent’s method </a:t>
                </a:r>
                <a:endParaRPr lang="en-US" sz="2000" dirty="0"/>
              </a:p>
            </p:txBody>
          </p:sp>
        </mc:Choice>
        <mc:Fallback xmlns="">
          <p:sp>
            <p:nvSpPr>
              <p:cNvPr id="16" name="Text Placeholder 3">
                <a:extLst>
                  <a:ext uri="{FF2B5EF4-FFF2-40B4-BE49-F238E27FC236}">
                    <a16:creationId xmlns:a16="http://schemas.microsoft.com/office/drawing/2014/main" id="{F7180C27-4579-B041-AC2E-949CBE21F8F8}"/>
                  </a:ext>
                </a:extLst>
              </p:cNvPr>
              <p:cNvSpPr txBox="1">
                <a:spLocks noRot="1" noChangeAspect="1" noMove="1" noResize="1" noEditPoints="1" noAdjustHandles="1" noChangeArrowheads="1" noChangeShapeType="1" noTextEdit="1"/>
              </p:cNvSpPr>
              <p:nvPr/>
            </p:nvSpPr>
            <p:spPr>
              <a:xfrm>
                <a:off x="7086600" y="1984248"/>
                <a:ext cx="4808607" cy="1761829"/>
              </a:xfrm>
              <a:prstGeom prst="rect">
                <a:avLst/>
              </a:prstGeom>
              <a:blipFill>
                <a:blip r:embed="rId4"/>
                <a:stretch>
                  <a:fillRect l="-1319" t="-3571" b="-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3">
                <a:extLst>
                  <a:ext uri="{FF2B5EF4-FFF2-40B4-BE49-F238E27FC236}">
                    <a16:creationId xmlns:a16="http://schemas.microsoft.com/office/drawing/2014/main" id="{ADCF9D3C-29C2-4E40-AD0A-06F382C27EDB}"/>
                  </a:ext>
                </a:extLst>
              </p:cNvPr>
              <p:cNvSpPr txBox="1">
                <a:spLocks/>
              </p:cNvSpPr>
              <p:nvPr/>
            </p:nvSpPr>
            <p:spPr>
              <a:xfrm>
                <a:off x="7083552" y="1277150"/>
                <a:ext cx="4808607" cy="639278"/>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oMath>
                </a14:m>
                <a:r>
                  <a:rPr lang="en-US" sz="2000" dirty="0">
                    <a:ea typeface="Cambria Math" panose="02040503050406030204" pitchFamily="18" charset="0"/>
                  </a:rPr>
                  <a:t> equation</a:t>
                </a:r>
              </a:p>
            </p:txBody>
          </p:sp>
        </mc:Choice>
        <mc:Fallback xmlns="">
          <p:sp>
            <p:nvSpPr>
              <p:cNvPr id="17" name="Text Placeholder 3">
                <a:extLst>
                  <a:ext uri="{FF2B5EF4-FFF2-40B4-BE49-F238E27FC236}">
                    <a16:creationId xmlns:a16="http://schemas.microsoft.com/office/drawing/2014/main" id="{ADCF9D3C-29C2-4E40-AD0A-06F382C27EDB}"/>
                  </a:ext>
                </a:extLst>
              </p:cNvPr>
              <p:cNvSpPr txBox="1">
                <a:spLocks noRot="1" noChangeAspect="1" noMove="1" noResize="1" noEditPoints="1" noAdjustHandles="1" noChangeArrowheads="1" noChangeShapeType="1" noTextEdit="1"/>
              </p:cNvSpPr>
              <p:nvPr/>
            </p:nvSpPr>
            <p:spPr>
              <a:xfrm>
                <a:off x="7083552" y="1277150"/>
                <a:ext cx="4808607" cy="639278"/>
              </a:xfrm>
              <a:prstGeom prst="rect">
                <a:avLst/>
              </a:prstGeom>
              <a:blipFill>
                <a:blip r:embed="rId5"/>
                <a:stretch>
                  <a:fillRect l="-1053" t="-7843" b="-21569"/>
                </a:stretch>
              </a:blipFill>
            </p:spPr>
            <p:txBody>
              <a:bodyPr/>
              <a:lstStyle/>
              <a:p>
                <a:r>
                  <a:rPr lang="en-US">
                    <a:noFill/>
                  </a:rPr>
                  <a:t> </a:t>
                </a:r>
              </a:p>
            </p:txBody>
          </p:sp>
        </mc:Fallback>
      </mc:AlternateContent>
      <p:sp>
        <p:nvSpPr>
          <p:cNvPr id="18" name="Text Placeholder 3">
            <a:extLst>
              <a:ext uri="{FF2B5EF4-FFF2-40B4-BE49-F238E27FC236}">
                <a16:creationId xmlns:a16="http://schemas.microsoft.com/office/drawing/2014/main" id="{DE55FE4C-371F-5243-A477-618BC99C960B}"/>
              </a:ext>
            </a:extLst>
          </p:cNvPr>
          <p:cNvSpPr txBox="1">
            <a:spLocks/>
          </p:cNvSpPr>
          <p:nvPr/>
        </p:nvSpPr>
        <p:spPr>
          <a:xfrm>
            <a:off x="7083552" y="3861050"/>
            <a:ext cx="4808607" cy="600164"/>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Goal: pilot study to numerically calculate needed terms</a:t>
            </a:r>
          </a:p>
        </p:txBody>
      </p:sp>
      <p:sp>
        <p:nvSpPr>
          <p:cNvPr id="5" name="Title 1">
            <a:extLst>
              <a:ext uri="{FF2B5EF4-FFF2-40B4-BE49-F238E27FC236}">
                <a16:creationId xmlns:a16="http://schemas.microsoft.com/office/drawing/2014/main" id="{54701AD1-10C5-B35C-341D-4A3AE0599C05}"/>
              </a:ext>
            </a:extLst>
          </p:cNvPr>
          <p:cNvSpPr>
            <a:spLocks noGrp="1"/>
          </p:cNvSpPr>
          <p:nvPr>
            <p:ph type="title"/>
          </p:nvPr>
        </p:nvSpPr>
        <p:spPr>
          <a:xfrm>
            <a:off x="0" y="0"/>
            <a:ext cx="11975690"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684167-F6B9-F56F-4A18-A7A89AA49E9B}"/>
                  </a:ext>
                </a:extLst>
              </p:cNvPr>
              <p:cNvSpPr txBox="1"/>
              <p:nvPr/>
            </p:nvSpPr>
            <p:spPr>
              <a:xfrm>
                <a:off x="772885" y="6294065"/>
                <a:ext cx="10580915" cy="40498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𝑆</m:t>
                                </m:r>
                              </m:e>
                            </m:acc>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a:t>
                </a:r>
              </a:p>
            </p:txBody>
          </p:sp>
        </mc:Choice>
        <mc:Fallback xmlns="">
          <p:sp>
            <p:nvSpPr>
              <p:cNvPr id="2" name="TextBox 1">
                <a:extLst>
                  <a:ext uri="{FF2B5EF4-FFF2-40B4-BE49-F238E27FC236}">
                    <a16:creationId xmlns:a16="http://schemas.microsoft.com/office/drawing/2014/main" id="{B7684167-F6B9-F56F-4A18-A7A89AA49E9B}"/>
                  </a:ext>
                </a:extLst>
              </p:cNvPr>
              <p:cNvSpPr txBox="1">
                <a:spLocks noRot="1" noChangeAspect="1" noMove="1" noResize="1" noEditPoints="1" noAdjustHandles="1" noChangeArrowheads="1" noChangeShapeType="1" noTextEdit="1"/>
              </p:cNvSpPr>
              <p:nvPr/>
            </p:nvSpPr>
            <p:spPr>
              <a:xfrm>
                <a:off x="772885" y="6294065"/>
                <a:ext cx="10580915" cy="404983"/>
              </a:xfrm>
              <a:prstGeom prst="rect">
                <a:avLst/>
              </a:prstGeom>
              <a:blipFill>
                <a:blip r:embed="rId6"/>
                <a:stretch>
                  <a:fillRect t="-6061" b="-15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3380D9-93C8-F8EB-D149-123CFC2D34FE}"/>
              </a:ext>
            </a:extLst>
          </p:cNvPr>
          <p:cNvSpPr>
            <a:spLocks noGrp="1"/>
          </p:cNvSpPr>
          <p:nvPr>
            <p:ph type="sldNum" sz="quarter" idx="12"/>
          </p:nvPr>
        </p:nvSpPr>
        <p:spPr>
          <a:xfrm>
            <a:off x="8610600" y="6356351"/>
            <a:ext cx="2743200" cy="365125"/>
          </a:xfrm>
        </p:spPr>
        <p:txBody>
          <a:bodyPr/>
          <a:lstStyle/>
          <a:p>
            <a:r>
              <a:rPr lang="en-US" sz="1600" dirty="0"/>
              <a:t>20/33</a:t>
            </a:r>
          </a:p>
        </p:txBody>
      </p:sp>
    </p:spTree>
    <p:extLst>
      <p:ext uri="{BB962C8B-B14F-4D97-AF65-F5344CB8AC3E}">
        <p14:creationId xmlns:p14="http://schemas.microsoft.com/office/powerpoint/2010/main" val="297392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F5BB-0EDC-680B-EDB3-6B225E86708E}"/>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3BB9EA45-58CE-DDD2-4696-0A1FA1BA7260}"/>
              </a:ext>
            </a:extLst>
          </p:cNvPr>
          <p:cNvSpPr>
            <a:spLocks noGrp="1"/>
          </p:cNvSpPr>
          <p:nvPr>
            <p:ph idx="1"/>
          </p:nvPr>
        </p:nvSpPr>
        <p:spPr/>
        <p:txBody>
          <a:bodyPr/>
          <a:lstStyle/>
          <a:p>
            <a:r>
              <a:rPr lang="en-US" dirty="0"/>
              <a:t>Variance deconvolution is an effective tool for computing parametric variance with stochastic solvers.</a:t>
            </a:r>
          </a:p>
          <a:p>
            <a:endParaRPr lang="en-US" dirty="0"/>
          </a:p>
          <a:p>
            <a:r>
              <a:rPr lang="en-US" dirty="0"/>
              <a:t>There is an optimal distribution of computational cost between parameter samples and solver samples.</a:t>
            </a:r>
          </a:p>
          <a:p>
            <a:endParaRPr lang="en-US" dirty="0"/>
          </a:p>
          <a:p>
            <a:r>
              <a:rPr lang="en-US" dirty="0"/>
              <a:t>The optimal distribution of computational cost is problem-dependent and requires higher-order moments of the </a:t>
            </a:r>
            <a:r>
              <a:rPr lang="en-US" dirty="0" err="1"/>
              <a:t>QoI</a:t>
            </a:r>
            <a:r>
              <a:rPr lang="en-US" dirty="0"/>
              <a:t> to estimate.</a:t>
            </a:r>
          </a:p>
        </p:txBody>
      </p:sp>
    </p:spTree>
    <p:extLst>
      <p:ext uri="{BB962C8B-B14F-4D97-AF65-F5344CB8AC3E}">
        <p14:creationId xmlns:p14="http://schemas.microsoft.com/office/powerpoint/2010/main" val="2858854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B3852C-E9B3-F148-A34D-D1B24CE48FFD}"/>
              </a:ext>
            </a:extLst>
          </p:cNvPr>
          <p:cNvSpPr>
            <a:spLocks noGrp="1"/>
          </p:cNvSpPr>
          <p:nvPr>
            <p:ph type="title"/>
          </p:nvPr>
        </p:nvSpPr>
        <p:spPr>
          <a:xfrm>
            <a:off x="490728" y="236873"/>
            <a:ext cx="10096500" cy="774779"/>
          </a:xfrm>
        </p:spPr>
        <p:txBody>
          <a:bodyPr/>
          <a:lstStyle/>
          <a:p>
            <a:r>
              <a:rPr lang="en-US" dirty="0"/>
              <a:t>Background – sensitivity indices (SI)</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3CD1697-A9A7-E740-B98C-053F6747AADC}"/>
                  </a:ext>
                </a:extLst>
              </p:cNvPr>
              <p:cNvSpPr>
                <a:spLocks noGrp="1"/>
              </p:cNvSpPr>
              <p:nvPr>
                <p:ph idx="4294967295"/>
              </p:nvPr>
            </p:nvSpPr>
            <p:spPr>
              <a:xfrm>
                <a:off x="0" y="3361580"/>
                <a:ext cx="6096000" cy="369332"/>
              </a:xfrm>
            </p:spPr>
            <p:txBody>
              <a:bodyPr wrap="square">
                <a:spAutoFit/>
              </a:bodyPr>
              <a:lstStyle/>
              <a:p>
                <a:pPr algn="ctr"/>
                <a:r>
                  <a:rPr lang="en-US" dirty="0"/>
                  <a:t>Fractional contribution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oMath>
                </a14:m>
                <a:endParaRPr lang="en-US" dirty="0"/>
              </a:p>
            </p:txBody>
          </p:sp>
        </mc:Choice>
        <mc:Fallback xmlns="">
          <p:sp>
            <p:nvSpPr>
              <p:cNvPr id="7" name="Content Placeholder 6">
                <a:extLst>
                  <a:ext uri="{FF2B5EF4-FFF2-40B4-BE49-F238E27FC236}">
                    <a16:creationId xmlns:a16="http://schemas.microsoft.com/office/drawing/2014/main" id="{D3CD1697-A9A7-E740-B98C-053F6747AADC}"/>
                  </a:ext>
                </a:extLst>
              </p:cNvPr>
              <p:cNvSpPr>
                <a:spLocks noGrp="1" noRot="1" noChangeAspect="1" noMove="1" noResize="1" noEditPoints="1" noAdjustHandles="1" noChangeArrowheads="1" noChangeShapeType="1" noTextEdit="1"/>
              </p:cNvSpPr>
              <p:nvPr>
                <p:ph idx="4294967295"/>
              </p:nvPr>
            </p:nvSpPr>
            <p:spPr>
              <a:xfrm>
                <a:off x="0" y="3361580"/>
                <a:ext cx="6096000" cy="369332"/>
              </a:xfrm>
              <a:blipFill>
                <a:blip r:embed="rId3"/>
                <a:stretch>
                  <a:fillRect t="-1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6">
                <a:extLst>
                  <a:ext uri="{FF2B5EF4-FFF2-40B4-BE49-F238E27FC236}">
                    <a16:creationId xmlns:a16="http://schemas.microsoft.com/office/drawing/2014/main" id="{FF36CDDF-2CFC-6F94-C663-67EFECD86642}"/>
                  </a:ext>
                </a:extLst>
              </p:cNvPr>
              <p:cNvSpPr txBox="1">
                <a:spLocks/>
              </p:cNvSpPr>
              <p:nvPr/>
            </p:nvSpPr>
            <p:spPr>
              <a:xfrm>
                <a:off x="0" y="4104643"/>
                <a:ext cx="6096000" cy="84420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𝑖</m:t>
                          </m:r>
                        </m:sub>
                      </m:sSub>
                      <m:r>
                        <a:rPr lang="en-US" i="1" smtClean="0">
                          <a:latin typeface="Cambria Math" panose="02040503050406030204" pitchFamily="18" charset="0"/>
                        </a:rPr>
                        <m:t>=</m:t>
                      </m:r>
                      <m:f>
                        <m:fPr>
                          <m:ctrlPr>
                            <a:rPr lang="en-US"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r>
                                <a:rPr lang="en-US" b="0" i="1" smtClean="0">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𝜉</m:t>
                                  </m:r>
                                </m:e>
                                <m:sub>
                                  <m:r>
                                    <a:rPr lang="en-US"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𝜉</m:t>
                                      </m:r>
                                    </m:e>
                                    <m:sub>
                                      <m:r>
                                        <a:rPr lang="en-US" i="1">
                                          <a:solidFill>
                                            <a:srgbClr val="FFFFFF">
                                              <a:lumMod val="25000"/>
                                            </a:srgbClr>
                                          </a:solidFill>
                                          <a:latin typeface="Cambria Math" panose="02040503050406030204" pitchFamily="18" charset="0"/>
                                          <a:ea typeface="Cambria Math" panose="02040503050406030204" pitchFamily="18" charset="0"/>
                                        </a:rPr>
                                        <m:t>∼</m:t>
                                      </m:r>
                                      <m:r>
                                        <a:rPr lang="en-US"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i="1">
                                      <a:solidFill>
                                        <a:srgbClr val="FFFFFF">
                                          <a:lumMod val="25000"/>
                                        </a:srgbClr>
                                      </a:solidFill>
                                      <a:latin typeface="Cambria Math" panose="02040503050406030204" pitchFamily="18" charset="0"/>
                                      <a:ea typeface="Cambria Math" panose="02040503050406030204" pitchFamily="18" charset="0"/>
                                    </a:rPr>
                                  </m:ctrlPr>
                                </m:dPr>
                                <m:e>
                                  <m:r>
                                    <a:rPr lang="en-US" i="1">
                                      <a:solidFill>
                                        <a:srgbClr val="FFFFFF">
                                          <a:lumMod val="25000"/>
                                        </a:srgbClr>
                                      </a:solidFill>
                                      <a:latin typeface="Cambria Math" panose="02040503050406030204" pitchFamily="18" charset="0"/>
                                      <a:ea typeface="Cambria Math" panose="02040503050406030204" pitchFamily="18" charset="0"/>
                                    </a:rPr>
                                    <m:t>𝑄</m:t>
                                  </m:r>
                                  <m:r>
                                    <a:rPr lang="en-US" i="1">
                                      <a:solidFill>
                                        <a:srgbClr val="FFFFFF">
                                          <a:lumMod val="25000"/>
                                        </a:srgbClr>
                                      </a:solidFill>
                                      <a:latin typeface="Cambria Math" panose="02040503050406030204" pitchFamily="18" charset="0"/>
                                      <a:ea typeface="Cambria Math" panose="02040503050406030204" pitchFamily="18" charset="0"/>
                                    </a:rPr>
                                    <m:t>|</m:t>
                                  </m:r>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𝜉</m:t>
                                      </m:r>
                                    </m:e>
                                    <m:sub>
                                      <m:r>
                                        <a:rPr lang="en-US"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𝑄</m:t>
                              </m:r>
                            </m:e>
                          </m:d>
                        </m:den>
                      </m:f>
                      <m:r>
                        <a:rPr lang="en-US" i="1" smtClean="0">
                          <a:latin typeface="Cambria Math" panose="02040503050406030204" pitchFamily="18" charset="0"/>
                          <a:ea typeface="Cambria Math" panose="02040503050406030204" pitchFamily="18" charset="0"/>
                        </a:rPr>
                        <m:t>=</m:t>
                      </m:r>
                      <m:f>
                        <m:fPr>
                          <m:ctrlPr>
                            <a:rPr lang="en-US"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e>
                            <m:sub>
                              <m:r>
                                <a:rPr lang="en-US" i="1" smtClean="0">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e>
                            <m:sub>
                              <m:r>
                                <a:rPr lang="en-US"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i="1" smtClean="0">
                                  <a:solidFill>
                                    <a:srgbClr val="FFFFFF">
                                      <a:lumMod val="25000"/>
                                    </a:srgbClr>
                                  </a:solidFill>
                                  <a:latin typeface="Cambria Math" panose="02040503050406030204" pitchFamily="18" charset="0"/>
                                  <a:ea typeface="Cambria Math" panose="02040503050406030204" pitchFamily="18" charset="0"/>
                                </a:rPr>
                              </m:ctrlPr>
                            </m:dPr>
                            <m:e>
                              <m:r>
                                <a:rPr lang="en-US" i="1" smtClean="0">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dirty="0">
                  <a:ea typeface="Cambria Math" panose="02040503050406030204" pitchFamily="18" charset="0"/>
                </a:endParaRPr>
              </a:p>
            </p:txBody>
          </p:sp>
        </mc:Choice>
        <mc:Fallback xmlns="">
          <p:sp>
            <p:nvSpPr>
              <p:cNvPr id="12" name="Content Placeholder 6">
                <a:extLst>
                  <a:ext uri="{FF2B5EF4-FFF2-40B4-BE49-F238E27FC236}">
                    <a16:creationId xmlns:a16="http://schemas.microsoft.com/office/drawing/2014/main" id="{FF36CDDF-2CFC-6F94-C663-67EFECD86642}"/>
                  </a:ext>
                </a:extLst>
              </p:cNvPr>
              <p:cNvSpPr txBox="1">
                <a:spLocks noRot="1" noChangeAspect="1" noMove="1" noResize="1" noEditPoints="1" noAdjustHandles="1" noChangeArrowheads="1" noChangeShapeType="1" noTextEdit="1"/>
              </p:cNvSpPr>
              <p:nvPr/>
            </p:nvSpPr>
            <p:spPr>
              <a:xfrm>
                <a:off x="0" y="4104643"/>
                <a:ext cx="6096000" cy="844205"/>
              </a:xfrm>
              <a:prstGeom prst="rect">
                <a:avLst/>
              </a:prstGeom>
              <a:blipFill>
                <a:blip r:embed="rId4"/>
                <a:stretch>
                  <a:fillRect b="-7463"/>
                </a:stretch>
              </a:blipFill>
            </p:spPr>
            <p:txBody>
              <a:bodyPr/>
              <a:lstStyle/>
              <a:p>
                <a:r>
                  <a:rPr lang="en-US">
                    <a:noFill/>
                  </a:rPr>
                  <a:t> </a:t>
                </a:r>
              </a:p>
            </p:txBody>
          </p:sp>
        </mc:Fallback>
      </mc:AlternateContent>
      <p:sp>
        <p:nvSpPr>
          <p:cNvPr id="11" name="Slide Number Placeholder 2">
            <a:extLst>
              <a:ext uri="{FF2B5EF4-FFF2-40B4-BE49-F238E27FC236}">
                <a16:creationId xmlns:a16="http://schemas.microsoft.com/office/drawing/2014/main" id="{849B487F-F20A-A549-5FDD-5B5B3A7945F9}"/>
              </a:ext>
            </a:extLst>
          </p:cNvPr>
          <p:cNvSpPr>
            <a:spLocks noGrp="1"/>
          </p:cNvSpPr>
          <p:nvPr>
            <p:ph type="sldNum" sz="quarter" idx="4"/>
          </p:nvPr>
        </p:nvSpPr>
        <p:spPr>
          <a:xfrm>
            <a:off x="11544066" y="6581001"/>
            <a:ext cx="647934" cy="276999"/>
          </a:xfrm>
        </p:spPr>
        <p:txBody>
          <a:bodyPr>
            <a:spAutoFit/>
          </a:bodyPr>
          <a:lstStyle/>
          <a:p>
            <a:r>
              <a:rPr lang="en-US" sz="1200" dirty="0"/>
              <a:t>4/19</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0EC29E-95AF-468B-8EB6-020FC6841B81}"/>
                  </a:ext>
                </a:extLst>
              </p:cNvPr>
              <p:cNvSpPr txBox="1"/>
              <p:nvPr/>
            </p:nvSpPr>
            <p:spPr>
              <a:xfrm>
                <a:off x="4901896" y="2047578"/>
                <a:ext cx="694944" cy="357052"/>
              </a:xfrm>
              <a:prstGeom prst="rect">
                <a:avLst/>
              </a:prstGeo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p>
                <a:pPr algn="ctr"/>
                <a:r>
                  <a:rPr lang="en-US" dirty="0"/>
                  <a:t>not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9" name="TextBox 8">
                <a:extLst>
                  <a:ext uri="{FF2B5EF4-FFF2-40B4-BE49-F238E27FC236}">
                    <a16:creationId xmlns:a16="http://schemas.microsoft.com/office/drawing/2014/main" id="{EB0EC29E-95AF-468B-8EB6-020FC6841B81}"/>
                  </a:ext>
                </a:extLst>
              </p:cNvPr>
              <p:cNvSpPr txBox="1">
                <a:spLocks noRot="1" noChangeAspect="1" noMove="1" noResize="1" noEditPoints="1" noAdjustHandles="1" noChangeArrowheads="1" noChangeShapeType="1" noTextEdit="1"/>
              </p:cNvSpPr>
              <p:nvPr/>
            </p:nvSpPr>
            <p:spPr>
              <a:xfrm>
                <a:off x="4901896" y="2047578"/>
                <a:ext cx="694944" cy="357052"/>
              </a:xfrm>
              <a:prstGeom prst="rect">
                <a:avLst/>
              </a:prstGeom>
              <a:blipFill>
                <a:blip r:embed="rId5"/>
                <a:stretch>
                  <a:fillRect/>
                </a:stretch>
              </a:blipFill>
              <a:ln w="28575"/>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2998B69-D5B5-0AF7-376D-1C327F74FC2E}"/>
              </a:ext>
            </a:extLst>
          </p:cNvPr>
          <p:cNvCxnSpPr>
            <a:cxnSpLocks/>
            <a:stCxn id="9" idx="1"/>
          </p:cNvCxnSpPr>
          <p:nvPr/>
        </p:nvCxnSpPr>
        <p:spPr>
          <a:xfrm flipH="1">
            <a:off x="4155799" y="2226104"/>
            <a:ext cx="746097" cy="1786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 Placeholder 22">
                <a:extLst>
                  <a:ext uri="{FF2B5EF4-FFF2-40B4-BE49-F238E27FC236}">
                    <a16:creationId xmlns:a16="http://schemas.microsoft.com/office/drawing/2014/main" id="{D9FA1B18-D946-8031-4A3A-56D39DE44341}"/>
                  </a:ext>
                </a:extLst>
              </p:cNvPr>
              <p:cNvSpPr txBox="1">
                <a:spLocks/>
              </p:cNvSpPr>
              <p:nvPr/>
            </p:nvSpPr>
            <p:spPr>
              <a:xfrm>
                <a:off x="1747378" y="1996637"/>
                <a:ext cx="2671975" cy="414049"/>
              </a:xfrm>
              <a:prstGeom prst="rect">
                <a:avLst/>
              </a:prstGeom>
              <a:noFill/>
            </p:spPr>
            <p:txBody>
              <a:bodyP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𝜉</m:t>
                        </m:r>
                      </m:e>
                      <m:sub>
                        <m:r>
                          <a:rPr lang="en-US" i="1">
                            <a:latin typeface="Cambria Math" panose="02040503050406030204" pitchFamily="18" charset="0"/>
                          </a:rPr>
                          <m:t>∼</m:t>
                        </m:r>
                        <m:r>
                          <a:rPr lang="en-US" i="1">
                            <a:latin typeface="Cambria Math" panose="02040503050406030204" pitchFamily="18" charset="0"/>
                          </a:rPr>
                          <m:t>𝑖</m:t>
                        </m:r>
                      </m:sub>
                    </m:sSub>
                  </m:oMath>
                </a14:m>
                <a:endParaRPr lang="en-US" dirty="0"/>
              </a:p>
            </p:txBody>
          </p:sp>
        </mc:Choice>
        <mc:Fallback xmlns="">
          <p:sp>
            <p:nvSpPr>
              <p:cNvPr id="17" name="Text Placeholder 22">
                <a:extLst>
                  <a:ext uri="{FF2B5EF4-FFF2-40B4-BE49-F238E27FC236}">
                    <a16:creationId xmlns:a16="http://schemas.microsoft.com/office/drawing/2014/main" id="{D9FA1B18-D946-8031-4A3A-56D39DE44341}"/>
                  </a:ext>
                </a:extLst>
              </p:cNvPr>
              <p:cNvSpPr txBox="1">
                <a:spLocks noRot="1" noChangeAspect="1" noMove="1" noResize="1" noEditPoints="1" noAdjustHandles="1" noChangeArrowheads="1" noChangeShapeType="1" noTextEdit="1"/>
              </p:cNvSpPr>
              <p:nvPr/>
            </p:nvSpPr>
            <p:spPr>
              <a:xfrm>
                <a:off x="1747378" y="1996637"/>
                <a:ext cx="2671975" cy="414049"/>
              </a:xfrm>
              <a:prstGeom prst="rect">
                <a:avLst/>
              </a:prstGeom>
              <a:blipFill>
                <a:blip r:embed="rId6"/>
                <a:stretch>
                  <a:fillRect l="-2370" t="-18182" b="-12121"/>
                </a:stretch>
              </a:blipFill>
            </p:spPr>
            <p:txBody>
              <a:bodyPr/>
              <a:lstStyle/>
              <a:p>
                <a:r>
                  <a:rPr lang="en-US">
                    <a:noFill/>
                  </a:rPr>
                  <a:t> </a:t>
                </a:r>
              </a:p>
            </p:txBody>
          </p:sp>
        </mc:Fallback>
      </mc:AlternateContent>
      <p:sp>
        <p:nvSpPr>
          <p:cNvPr id="19" name="Content Placeholder 6">
            <a:extLst>
              <a:ext uri="{FF2B5EF4-FFF2-40B4-BE49-F238E27FC236}">
                <a16:creationId xmlns:a16="http://schemas.microsoft.com/office/drawing/2014/main" id="{F93B0843-EFD8-A796-FB3F-5A3C2A6E7DDD}"/>
              </a:ext>
            </a:extLst>
          </p:cNvPr>
          <p:cNvSpPr txBox="1">
            <a:spLocks/>
          </p:cNvSpPr>
          <p:nvPr/>
        </p:nvSpPr>
        <p:spPr>
          <a:xfrm>
            <a:off x="0" y="1233958"/>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General case</a:t>
            </a:r>
          </a:p>
        </p:txBody>
      </p:sp>
      <mc:AlternateContent xmlns:mc="http://schemas.openxmlformats.org/markup-compatibility/2006" xmlns:a14="http://schemas.microsoft.com/office/drawing/2010/main">
        <mc:Choice Requires="a14">
          <p:sp>
            <p:nvSpPr>
              <p:cNvPr id="21" name="Content Placeholder 6">
                <a:extLst>
                  <a:ext uri="{FF2B5EF4-FFF2-40B4-BE49-F238E27FC236}">
                    <a16:creationId xmlns:a16="http://schemas.microsoft.com/office/drawing/2014/main" id="{DD8A87EF-AB2B-8E09-3F27-E5DD810D8EED}"/>
                  </a:ext>
                </a:extLst>
              </p:cNvPr>
              <p:cNvSpPr txBox="1">
                <a:spLocks/>
              </p:cNvSpPr>
              <p:nvPr/>
            </p:nvSpPr>
            <p:spPr>
              <a:xfrm>
                <a:off x="418338" y="1583908"/>
                <a:ext cx="5120640" cy="365760"/>
              </a:xfrm>
              <a:prstGeom prst="rect">
                <a:avLst/>
              </a:prstGeom>
            </p:spPr>
            <p:txBody>
              <a:bodyPr vert="horz"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𝑑</m:t>
                              </m:r>
                            </m:sub>
                          </m:sSub>
                        </m:e>
                      </m:d>
                    </m:oMath>
                  </m:oMathPara>
                </a14:m>
                <a:endParaRPr lang="en-US" dirty="0"/>
              </a:p>
            </p:txBody>
          </p:sp>
        </mc:Choice>
        <mc:Fallback xmlns="">
          <p:sp>
            <p:nvSpPr>
              <p:cNvPr id="21" name="Content Placeholder 6">
                <a:extLst>
                  <a:ext uri="{FF2B5EF4-FFF2-40B4-BE49-F238E27FC236}">
                    <a16:creationId xmlns:a16="http://schemas.microsoft.com/office/drawing/2014/main" id="{DD8A87EF-AB2B-8E09-3F27-E5DD810D8EED}"/>
                  </a:ext>
                </a:extLst>
              </p:cNvPr>
              <p:cNvSpPr txBox="1">
                <a:spLocks noRot="1" noChangeAspect="1" noMove="1" noResize="1" noEditPoints="1" noAdjustHandles="1" noChangeArrowheads="1" noChangeShapeType="1" noTextEdit="1"/>
              </p:cNvSpPr>
              <p:nvPr/>
            </p:nvSpPr>
            <p:spPr>
              <a:xfrm>
                <a:off x="418338" y="1583908"/>
                <a:ext cx="5120640" cy="365760"/>
              </a:xfrm>
              <a:prstGeom prst="rect">
                <a:avLst/>
              </a:prstGeom>
              <a:blipFill>
                <a:blip r:embed="rId7"/>
                <a:stretch>
                  <a:fillRect b="-13333"/>
                </a:stretch>
              </a:blipFill>
            </p:spPr>
            <p:txBody>
              <a:bodyPr/>
              <a:lstStyle/>
              <a:p>
                <a:r>
                  <a:rPr lang="en-US">
                    <a:noFill/>
                  </a:rPr>
                  <a:t> </a:t>
                </a:r>
              </a:p>
            </p:txBody>
          </p:sp>
        </mc:Fallback>
      </mc:AlternateContent>
      <p:sp>
        <p:nvSpPr>
          <p:cNvPr id="27" name="Content Placeholder 6">
            <a:extLst>
              <a:ext uri="{FF2B5EF4-FFF2-40B4-BE49-F238E27FC236}">
                <a16:creationId xmlns:a16="http://schemas.microsoft.com/office/drawing/2014/main" id="{61761F37-E83A-4BF4-8C2F-D84CB2AAC483}"/>
              </a:ext>
            </a:extLst>
          </p:cNvPr>
          <p:cNvSpPr txBox="1">
            <a:spLocks/>
          </p:cNvSpPr>
          <p:nvPr/>
        </p:nvSpPr>
        <p:spPr>
          <a:xfrm>
            <a:off x="5841995" y="2980418"/>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Total sensitivity index (SI) </a:t>
            </a:r>
          </a:p>
        </p:txBody>
      </p:sp>
      <mc:AlternateContent xmlns:mc="http://schemas.openxmlformats.org/markup-compatibility/2006" xmlns:a14="http://schemas.microsoft.com/office/drawing/2010/main">
        <mc:Choice Requires="a14">
          <p:sp>
            <p:nvSpPr>
              <p:cNvPr id="28" name="Content Placeholder 6">
                <a:extLst>
                  <a:ext uri="{FF2B5EF4-FFF2-40B4-BE49-F238E27FC236}">
                    <a16:creationId xmlns:a16="http://schemas.microsoft.com/office/drawing/2014/main" id="{AF5CCD33-4C74-5EFF-4E31-0F0A760756A9}"/>
                  </a:ext>
                </a:extLst>
              </p:cNvPr>
              <p:cNvSpPr txBox="1">
                <a:spLocks/>
              </p:cNvSpPr>
              <p:nvPr/>
            </p:nvSpPr>
            <p:spPr>
              <a:xfrm>
                <a:off x="5841994" y="3400495"/>
                <a:ext cx="6096000" cy="6463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0" dirty="0"/>
                  <a:t>Fractional contribution of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ea typeface="Cambria Math" panose="02040503050406030204" pitchFamily="18" charset="0"/>
                          </a:rPr>
                          <m:t>𝑖</m:t>
                        </m:r>
                      </m:sub>
                    </m:sSub>
                  </m:oMath>
                </a14:m>
                <a:r>
                  <a:rPr lang="en-US" b="0" dirty="0"/>
                  <a:t> and all of its interactions</a:t>
                </a:r>
                <a:endParaRPr lang="en-US" b="0" i="1" dirty="0">
                  <a:latin typeface="Cambria Math" panose="02040503050406030204" pitchFamily="18" charset="0"/>
                </a:endParaRPr>
              </a:p>
            </p:txBody>
          </p:sp>
        </mc:Choice>
        <mc:Fallback xmlns="">
          <p:sp>
            <p:nvSpPr>
              <p:cNvPr id="28" name="Content Placeholder 6">
                <a:extLst>
                  <a:ext uri="{FF2B5EF4-FFF2-40B4-BE49-F238E27FC236}">
                    <a16:creationId xmlns:a16="http://schemas.microsoft.com/office/drawing/2014/main" id="{AF5CCD33-4C74-5EFF-4E31-0F0A760756A9}"/>
                  </a:ext>
                </a:extLst>
              </p:cNvPr>
              <p:cNvSpPr txBox="1">
                <a:spLocks noRot="1" noChangeAspect="1" noMove="1" noResize="1" noEditPoints="1" noAdjustHandles="1" noChangeArrowheads="1" noChangeShapeType="1" noTextEdit="1"/>
              </p:cNvSpPr>
              <p:nvPr/>
            </p:nvSpPr>
            <p:spPr>
              <a:xfrm>
                <a:off x="5841994" y="3400495"/>
                <a:ext cx="6096000" cy="646331"/>
              </a:xfrm>
              <a:prstGeom prst="rect">
                <a:avLst/>
              </a:prstGeom>
              <a:blipFill>
                <a:blip r:embed="rId8"/>
                <a:stretch>
                  <a:fillRect t="-9615"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6">
                <a:extLst>
                  <a:ext uri="{FF2B5EF4-FFF2-40B4-BE49-F238E27FC236}">
                    <a16:creationId xmlns:a16="http://schemas.microsoft.com/office/drawing/2014/main" id="{20D0F260-51CC-D55C-3806-CAE925AB17F4}"/>
                  </a:ext>
                </a:extLst>
              </p:cNvPr>
              <p:cNvSpPr txBox="1">
                <a:spLocks/>
              </p:cNvSpPr>
              <p:nvPr/>
            </p:nvSpPr>
            <p:spPr>
              <a:xfrm>
                <a:off x="5841994" y="4097571"/>
                <a:ext cx="6096000" cy="84420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smtClean="0">
                              <a:latin typeface="Cambria Math" panose="02040503050406030204" pitchFamily="18" charset="0"/>
                            </a:rPr>
                            <m:t>𝑖</m:t>
                          </m:r>
                        </m:sub>
                      </m:sSub>
                      <m:r>
                        <a:rPr lang="en-US" i="1" smtClean="0">
                          <a:latin typeface="Cambria Math" panose="02040503050406030204" pitchFamily="18" charset="0"/>
                        </a:rPr>
                        <m:t>=</m:t>
                      </m:r>
                      <m:r>
                        <a:rPr lang="en-US" b="0" i="1" smtClean="0">
                          <a:latin typeface="Cambria Math" panose="02040503050406030204" pitchFamily="18" charset="0"/>
                        </a:rPr>
                        <m:t>1−</m:t>
                      </m:r>
                      <m:f>
                        <m:fPr>
                          <m:ctrlPr>
                            <a:rPr lang="en-US"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𝜉</m:t>
                                  </m:r>
                                </m:e>
                                <m:sub>
                                  <m:r>
                                    <a:rPr lang="en-US" b="0" i="1" smtClean="0">
                                      <a:solidFill>
                                        <a:srgbClr val="FFFFFF">
                                          <a:lumMod val="25000"/>
                                        </a:srgbClr>
                                      </a:solidFill>
                                      <a:latin typeface="Cambria Math" panose="02040503050406030204" pitchFamily="18" charset="0"/>
                                      <a:ea typeface="Cambria Math" panose="02040503050406030204" pitchFamily="18" charset="0"/>
                                    </a:rPr>
                                    <m:t>~</m:t>
                                  </m:r>
                                  <m:r>
                                    <a:rPr lang="en-US"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b="0" i="1" smtClean="0">
                                          <a:solidFill>
                                            <a:srgbClr val="FFFFFF">
                                              <a:lumMod val="25000"/>
                                            </a:srgbClr>
                                          </a:solidFill>
                                          <a:latin typeface="Cambria Math" panose="02040503050406030204" pitchFamily="18" charset="0"/>
                                          <a:ea typeface="Cambria Math" panose="02040503050406030204" pitchFamily="18" charset="0"/>
                                        </a:rPr>
                                      </m:ctrlPr>
                                    </m:sSubPr>
                                    <m:e>
                                      <m:r>
                                        <a:rPr lang="en-US" b="0" i="1" smtClean="0">
                                          <a:solidFill>
                                            <a:srgbClr val="FFFFFF">
                                              <a:lumMod val="25000"/>
                                            </a:srgbClr>
                                          </a:solidFill>
                                          <a:latin typeface="Cambria Math" panose="02040503050406030204" pitchFamily="18" charset="0"/>
                                          <a:ea typeface="Cambria Math" panose="02040503050406030204" pitchFamily="18" charset="0"/>
                                        </a:rPr>
                                        <m:t>𝜉</m:t>
                                      </m:r>
                                    </m:e>
                                    <m:sub>
                                      <m:r>
                                        <a:rPr lang="en-US"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i="1">
                                      <a:solidFill>
                                        <a:srgbClr val="FFFFFF">
                                          <a:lumMod val="25000"/>
                                        </a:srgbClr>
                                      </a:solidFill>
                                      <a:latin typeface="Cambria Math" panose="02040503050406030204" pitchFamily="18" charset="0"/>
                                      <a:ea typeface="Cambria Math" panose="02040503050406030204" pitchFamily="18" charset="0"/>
                                    </a:rPr>
                                  </m:ctrlPr>
                                </m:dPr>
                                <m:e>
                                  <m:r>
                                    <a:rPr lang="en-US" i="1">
                                      <a:solidFill>
                                        <a:srgbClr val="FFFFFF">
                                          <a:lumMod val="25000"/>
                                        </a:srgbClr>
                                      </a:solidFill>
                                      <a:latin typeface="Cambria Math" panose="02040503050406030204" pitchFamily="18" charset="0"/>
                                      <a:ea typeface="Cambria Math" panose="02040503050406030204" pitchFamily="18" charset="0"/>
                                    </a:rPr>
                                    <m:t>𝑄</m:t>
                                  </m:r>
                                  <m:r>
                                    <a:rPr lang="en-US" i="1">
                                      <a:solidFill>
                                        <a:srgbClr val="FFFFFF">
                                          <a:lumMod val="25000"/>
                                        </a:srgbClr>
                                      </a:solidFill>
                                      <a:latin typeface="Cambria Math" panose="02040503050406030204" pitchFamily="18" charset="0"/>
                                      <a:ea typeface="Cambria Math" panose="02040503050406030204" pitchFamily="18" charset="0"/>
                                    </a:rPr>
                                    <m:t>|</m:t>
                                  </m:r>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𝜉</m:t>
                                      </m:r>
                                    </m:e>
                                    <m:sub>
                                      <m:r>
                                        <a:rPr lang="en-US" b="0" i="1" smtClean="0">
                                          <a:solidFill>
                                            <a:srgbClr val="FFFFFF">
                                              <a:lumMod val="25000"/>
                                            </a:srgbClr>
                                          </a:solidFill>
                                          <a:latin typeface="Cambria Math" panose="02040503050406030204" pitchFamily="18" charset="0"/>
                                          <a:ea typeface="Cambria Math" panose="02040503050406030204" pitchFamily="18" charset="0"/>
                                        </a:rPr>
                                        <m:t>∼</m:t>
                                      </m:r>
                                      <m:r>
                                        <a:rPr lang="en-US"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𝑄</m:t>
                              </m:r>
                            </m:e>
                          </m:d>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f>
                        <m:fPr>
                          <m:ctrlPr>
                            <a:rPr lang="en-US"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e>
                            <m:sub>
                              <m:r>
                                <a:rPr lang="en-US" b="0" i="1" smtClean="0">
                                  <a:solidFill>
                                    <a:srgbClr val="FFFFFF">
                                      <a:lumMod val="25000"/>
                                    </a:srgbClr>
                                  </a:solidFill>
                                  <a:latin typeface="Cambria Math" panose="02040503050406030204" pitchFamily="18" charset="0"/>
                                  <a:ea typeface="Cambria Math" panose="02040503050406030204" pitchFamily="18" charset="0"/>
                                </a:rPr>
                                <m:t>∼</m:t>
                              </m:r>
                              <m:r>
                                <a:rPr lang="en-US" i="1">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i="1">
                                  <a:solidFill>
                                    <a:srgbClr val="FFFFFF">
                                      <a:lumMod val="25000"/>
                                    </a:srgbClr>
                                  </a:solidFill>
                                  <a:latin typeface="Cambria Math" panose="02040503050406030204" pitchFamily="18" charset="0"/>
                                  <a:ea typeface="Cambria Math" panose="02040503050406030204" pitchFamily="18" charset="0"/>
                                </a:rPr>
                              </m:ctrlPr>
                            </m:sSubPr>
                            <m:e>
                              <m:r>
                                <a:rPr lang="en-US" i="1">
                                  <a:solidFill>
                                    <a:srgbClr val="FFFFFF">
                                      <a:lumMod val="25000"/>
                                    </a:srgbClr>
                                  </a:solidFill>
                                  <a:latin typeface="Cambria Math" panose="02040503050406030204" pitchFamily="18" charset="0"/>
                                  <a:ea typeface="Cambria Math" panose="02040503050406030204" pitchFamily="18" charset="0"/>
                                </a:rPr>
                                <m:t>𝕍</m:t>
                              </m:r>
                            </m:e>
                            <m:sub>
                              <m:r>
                                <a:rPr lang="en-US"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i="1">
                                  <a:solidFill>
                                    <a:srgbClr val="FFFFFF">
                                      <a:lumMod val="25000"/>
                                    </a:srgbClr>
                                  </a:solidFill>
                                  <a:latin typeface="Cambria Math" panose="02040503050406030204" pitchFamily="18" charset="0"/>
                                  <a:ea typeface="Cambria Math" panose="02040503050406030204" pitchFamily="18" charset="0"/>
                                </a:rPr>
                              </m:ctrlPr>
                            </m:dPr>
                            <m:e>
                              <m:r>
                                <a:rPr lang="en-US" i="1">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dirty="0">
                  <a:ea typeface="Cambria Math" panose="02040503050406030204" pitchFamily="18" charset="0"/>
                </a:endParaRPr>
              </a:p>
            </p:txBody>
          </p:sp>
        </mc:Choice>
        <mc:Fallback xmlns="">
          <p:sp>
            <p:nvSpPr>
              <p:cNvPr id="29" name="Content Placeholder 6">
                <a:extLst>
                  <a:ext uri="{FF2B5EF4-FFF2-40B4-BE49-F238E27FC236}">
                    <a16:creationId xmlns:a16="http://schemas.microsoft.com/office/drawing/2014/main" id="{20D0F260-51CC-D55C-3806-CAE925AB17F4}"/>
                  </a:ext>
                </a:extLst>
              </p:cNvPr>
              <p:cNvSpPr txBox="1">
                <a:spLocks noRot="1" noChangeAspect="1" noMove="1" noResize="1" noEditPoints="1" noAdjustHandles="1" noChangeArrowheads="1" noChangeShapeType="1" noTextEdit="1"/>
              </p:cNvSpPr>
              <p:nvPr/>
            </p:nvSpPr>
            <p:spPr>
              <a:xfrm>
                <a:off x="5841994" y="4097571"/>
                <a:ext cx="6096000" cy="844205"/>
              </a:xfrm>
              <a:prstGeom prst="rect">
                <a:avLst/>
              </a:prstGeom>
              <a:blipFill>
                <a:blip r:embed="rId9"/>
                <a:stretch>
                  <a:fillRect b="-7353"/>
                </a:stretch>
              </a:blipFill>
            </p:spPr>
            <p:txBody>
              <a:bodyPr/>
              <a:lstStyle/>
              <a:p>
                <a:r>
                  <a:rPr lang="en-US">
                    <a:noFill/>
                  </a:rPr>
                  <a:t> </a:t>
                </a:r>
              </a:p>
            </p:txBody>
          </p:sp>
        </mc:Fallback>
      </mc:AlternateContent>
      <p:sp>
        <p:nvSpPr>
          <p:cNvPr id="4" name="Content Placeholder 6">
            <a:extLst>
              <a:ext uri="{FF2B5EF4-FFF2-40B4-BE49-F238E27FC236}">
                <a16:creationId xmlns:a16="http://schemas.microsoft.com/office/drawing/2014/main" id="{896F897E-E73C-CAE1-2F09-41381668F844}"/>
              </a:ext>
            </a:extLst>
          </p:cNvPr>
          <p:cNvSpPr txBox="1">
            <a:spLocks/>
          </p:cNvSpPr>
          <p:nvPr/>
        </p:nvSpPr>
        <p:spPr>
          <a:xfrm>
            <a:off x="0" y="2980418"/>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First-order sensitivity index (SI)</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BAAF6EB-A257-A09B-7CF3-BB670EB78C5C}"/>
                  </a:ext>
                </a:extLst>
              </p:cNvPr>
              <p:cNvSpPr txBox="1"/>
              <p:nvPr/>
            </p:nvSpPr>
            <p:spPr>
              <a:xfrm>
                <a:off x="11091444" y="3773947"/>
                <a:ext cx="694944" cy="357052"/>
              </a:xfrm>
              <a:prstGeom prst="rect">
                <a:avLst/>
              </a:prstGeo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p>
                <a:pPr algn="ctr"/>
                <a:r>
                  <a:rPr lang="en-US" dirty="0"/>
                  <a:t>not </a:t>
                </a:r>
                <a14:m>
                  <m:oMath xmlns:m="http://schemas.openxmlformats.org/officeDocument/2006/math">
                    <m:r>
                      <a:rPr lang="en-US" b="0" i="1" smtClean="0">
                        <a:latin typeface="Cambria Math" panose="02040503050406030204" pitchFamily="18" charset="0"/>
                      </a:rPr>
                      <m:t>𝑖</m:t>
                    </m:r>
                  </m:oMath>
                </a14:m>
                <a:endParaRPr lang="en-US" dirty="0"/>
              </a:p>
            </p:txBody>
          </p:sp>
        </mc:Choice>
        <mc:Fallback xmlns="">
          <p:sp>
            <p:nvSpPr>
              <p:cNvPr id="2" name="TextBox 1">
                <a:extLst>
                  <a:ext uri="{FF2B5EF4-FFF2-40B4-BE49-F238E27FC236}">
                    <a16:creationId xmlns:a16="http://schemas.microsoft.com/office/drawing/2014/main" id="{8BAAF6EB-A257-A09B-7CF3-BB670EB78C5C}"/>
                  </a:ext>
                </a:extLst>
              </p:cNvPr>
              <p:cNvSpPr txBox="1">
                <a:spLocks noRot="1" noChangeAspect="1" noMove="1" noResize="1" noEditPoints="1" noAdjustHandles="1" noChangeArrowheads="1" noChangeShapeType="1" noTextEdit="1"/>
              </p:cNvSpPr>
              <p:nvPr/>
            </p:nvSpPr>
            <p:spPr>
              <a:xfrm>
                <a:off x="11091444" y="3773947"/>
                <a:ext cx="694944" cy="357052"/>
              </a:xfrm>
              <a:prstGeom prst="rect">
                <a:avLst/>
              </a:prstGeom>
              <a:blipFill>
                <a:blip r:embed="rId10"/>
                <a:stretch>
                  <a:fillRect/>
                </a:stretch>
              </a:blipFill>
              <a:ln w="28575"/>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544B723E-F3B1-61A2-E453-A1C33439C72F}"/>
              </a:ext>
            </a:extLst>
          </p:cNvPr>
          <p:cNvCxnSpPr>
            <a:cxnSpLocks/>
            <a:stCxn id="2" idx="1"/>
          </p:cNvCxnSpPr>
          <p:nvPr/>
        </p:nvCxnSpPr>
        <p:spPr>
          <a:xfrm flipH="1">
            <a:off x="10793222" y="3952473"/>
            <a:ext cx="298222" cy="372115"/>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764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ADA9-E297-5816-4F53-C8663AE03C03}"/>
              </a:ext>
            </a:extLst>
          </p:cNvPr>
          <p:cNvSpPr>
            <a:spLocks noGrp="1"/>
          </p:cNvSpPr>
          <p:nvPr>
            <p:ph type="title"/>
          </p:nvPr>
        </p:nvSpPr>
        <p:spPr/>
        <p:txBody>
          <a:bodyPr>
            <a:normAutofit fontScale="90000"/>
          </a:bodyPr>
          <a:lstStyle/>
          <a:p>
            <a:r>
              <a:rPr lang="en-US" dirty="0"/>
              <a:t>Formulation – Sensitivity indices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806C2B-0EB4-5E87-FA77-BC7AF25A3884}"/>
                  </a:ext>
                </a:extLst>
              </p:cNvPr>
              <p:cNvSpPr>
                <a:spLocks noGrp="1"/>
              </p:cNvSpPr>
              <p:nvPr>
                <p:ph idx="1"/>
              </p:nvPr>
            </p:nvSpPr>
            <p:spPr>
              <a:xfrm>
                <a:off x="402771" y="1089212"/>
                <a:ext cx="11426372" cy="1613647"/>
              </a:xfrm>
            </p:spPr>
            <p:txBody>
              <a:bodyPr/>
              <a:lstStyle/>
              <a:p>
                <a:r>
                  <a:rPr lang="en-US" dirty="0"/>
                  <a:t>QoI is a function of </a:t>
                </a:r>
                <a14:m>
                  <m:oMath xmlns:m="http://schemas.openxmlformats.org/officeDocument/2006/math">
                    <m:r>
                      <a:rPr lang="en-US" b="0" i="1" smtClean="0">
                        <a:latin typeface="Cambria Math" panose="02040503050406030204" pitchFamily="18" charset="0"/>
                      </a:rPr>
                      <m:t>𝑑</m:t>
                    </m:r>
                  </m:oMath>
                </a14:m>
                <a:r>
                  <a:rPr lang="en-US" dirty="0"/>
                  <a:t> uncertain input parameters,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endParaRPr lang="en-US" dirty="0"/>
              </a:p>
              <a:p>
                <a:r>
                  <a:rPr lang="en-US" dirty="0"/>
                  <a:t>Consider dividing the set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r>
                  <a:rPr lang="en-US" dirty="0"/>
                  <a:t> into one parameter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and the subset of the remaining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m:t>
                        </m:r>
                        <m:r>
                          <a:rPr lang="en-US" b="0" i="1" smtClean="0">
                            <a:latin typeface="Cambria Math" panose="02040503050406030204" pitchFamily="18" charset="0"/>
                          </a:rPr>
                          <m:t>𝑖</m:t>
                        </m:r>
                      </m:sub>
                    </m:sSub>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C806C2B-0EB4-5E87-FA77-BC7AF25A3884}"/>
                  </a:ext>
                </a:extLst>
              </p:cNvPr>
              <p:cNvSpPr>
                <a:spLocks noGrp="1" noRot="1" noChangeAspect="1" noMove="1" noResize="1" noEditPoints="1" noAdjustHandles="1" noChangeArrowheads="1" noChangeShapeType="1" noTextEdit="1"/>
              </p:cNvSpPr>
              <p:nvPr>
                <p:ph idx="1"/>
              </p:nvPr>
            </p:nvSpPr>
            <p:spPr>
              <a:xfrm>
                <a:off x="402771" y="1089212"/>
                <a:ext cx="11426372" cy="1613647"/>
              </a:xfrm>
              <a:blipFill>
                <a:blip r:embed="rId2"/>
                <a:stretch>
                  <a:fillRect l="-777" t="-5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1B742D0-FE93-CFD3-E91A-D7C64345E87D}"/>
                  </a:ext>
                </a:extLst>
              </p:cNvPr>
              <p:cNvSpPr txBox="1"/>
              <p:nvPr/>
            </p:nvSpPr>
            <p:spPr>
              <a:xfrm>
                <a:off x="2602448" y="2482795"/>
                <a:ext cx="880339" cy="440128"/>
              </a:xfrm>
              <a:prstGeom prst="rect">
                <a:avLst/>
              </a:prstGeo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p>
                <a:pPr algn="ctr"/>
                <a:r>
                  <a:rPr lang="en-US" sz="2000" dirty="0">
                    <a:latin typeface="Arial" panose="020B0604020202020204" pitchFamily="34" charset="0"/>
                    <a:cs typeface="Arial" panose="020B0604020202020204" pitchFamily="34" charset="0"/>
                  </a:rPr>
                  <a:t>not </a:t>
                </a:r>
                <a14:m>
                  <m:oMath xmlns:m="http://schemas.openxmlformats.org/officeDocument/2006/math">
                    <m:r>
                      <a:rPr lang="en-US" sz="2000" b="0" i="1" smtClean="0">
                        <a:latin typeface="Cambria Math" panose="02040503050406030204" pitchFamily="18" charset="0"/>
                      </a:rPr>
                      <m:t>𝑖</m:t>
                    </m:r>
                  </m:oMath>
                </a14:m>
                <a:endParaRPr lang="en-US" sz="2000" dirty="0">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61B742D0-FE93-CFD3-E91A-D7C64345E87D}"/>
                  </a:ext>
                </a:extLst>
              </p:cNvPr>
              <p:cNvSpPr txBox="1">
                <a:spLocks noRot="1" noChangeAspect="1" noMove="1" noResize="1" noEditPoints="1" noAdjustHandles="1" noChangeArrowheads="1" noChangeShapeType="1" noTextEdit="1"/>
              </p:cNvSpPr>
              <p:nvPr/>
            </p:nvSpPr>
            <p:spPr>
              <a:xfrm>
                <a:off x="2602448" y="2482795"/>
                <a:ext cx="880339" cy="440128"/>
              </a:xfrm>
              <a:prstGeom prst="rect">
                <a:avLst/>
              </a:prstGeom>
              <a:blipFill>
                <a:blip r:embed="rId3"/>
                <a:stretch>
                  <a:fillRect/>
                </a:stretch>
              </a:blipFill>
              <a:ln w="28575"/>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4DBC676-50F8-0158-834B-085A59F9DFF0}"/>
              </a:ext>
            </a:extLst>
          </p:cNvPr>
          <p:cNvCxnSpPr>
            <a:cxnSpLocks/>
            <a:stCxn id="5" idx="3"/>
          </p:cNvCxnSpPr>
          <p:nvPr/>
        </p:nvCxnSpPr>
        <p:spPr>
          <a:xfrm flipV="1">
            <a:off x="3482787" y="2353235"/>
            <a:ext cx="336178" cy="3496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0" name="Content Placeholder 6">
                <a:extLst>
                  <a:ext uri="{FF2B5EF4-FFF2-40B4-BE49-F238E27FC236}">
                    <a16:creationId xmlns:a16="http://schemas.microsoft.com/office/drawing/2014/main" id="{AC105407-A014-52EC-E3A9-1C442CF2B695}"/>
                  </a:ext>
                </a:extLst>
              </p:cNvPr>
              <p:cNvSpPr txBox="1">
                <a:spLocks/>
              </p:cNvSpPr>
              <p:nvPr/>
            </p:nvSpPr>
            <p:spPr>
              <a:xfrm>
                <a:off x="1" y="3625496"/>
                <a:ext cx="3566160" cy="4247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t>Contribution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oMath>
                </a14:m>
                <a:endParaRPr lang="en-US" dirty="0"/>
              </a:p>
            </p:txBody>
          </p:sp>
        </mc:Choice>
        <mc:Fallback>
          <p:sp>
            <p:nvSpPr>
              <p:cNvPr id="10" name="Content Placeholder 6">
                <a:extLst>
                  <a:ext uri="{FF2B5EF4-FFF2-40B4-BE49-F238E27FC236}">
                    <a16:creationId xmlns:a16="http://schemas.microsoft.com/office/drawing/2014/main" id="{AC105407-A014-52EC-E3A9-1C442CF2B695}"/>
                  </a:ext>
                </a:extLst>
              </p:cNvPr>
              <p:cNvSpPr txBox="1">
                <a:spLocks noRot="1" noChangeAspect="1" noMove="1" noResize="1" noEditPoints="1" noAdjustHandles="1" noChangeArrowheads="1" noChangeShapeType="1" noTextEdit="1"/>
              </p:cNvSpPr>
              <p:nvPr/>
            </p:nvSpPr>
            <p:spPr>
              <a:xfrm>
                <a:off x="1" y="3625496"/>
                <a:ext cx="3566160" cy="424732"/>
              </a:xfrm>
              <a:prstGeom prst="rect">
                <a:avLst/>
              </a:prstGeom>
              <a:blipFill>
                <a:blip r:embed="rId4"/>
                <a:stretch>
                  <a:fillRect t="-20588"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6">
                <a:extLst>
                  <a:ext uri="{FF2B5EF4-FFF2-40B4-BE49-F238E27FC236}">
                    <a16:creationId xmlns:a16="http://schemas.microsoft.com/office/drawing/2014/main" id="{C0696213-2878-52F4-83CC-30E5D1359E89}"/>
                  </a:ext>
                </a:extLst>
              </p:cNvPr>
              <p:cNvSpPr txBox="1">
                <a:spLocks/>
              </p:cNvSpPr>
              <p:nvPr/>
            </p:nvSpPr>
            <p:spPr>
              <a:xfrm>
                <a:off x="-5383" y="4421541"/>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b="0" i="1" smtClean="0">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smtClean="0">
                                  <a:solidFill>
                                    <a:srgbClr val="FFFFFF">
                                      <a:lumMod val="25000"/>
                                    </a:srgbClr>
                                  </a:solidFill>
                                  <a:latin typeface="Cambria Math" panose="02040503050406030204" pitchFamily="18" charset="0"/>
                                  <a:ea typeface="Cambria Math" panose="02040503050406030204" pitchFamily="18" charset="0"/>
                                </a:rPr>
                              </m:ctrlPr>
                            </m:dPr>
                            <m:e>
                              <m:r>
                                <a:rPr lang="en-US" sz="2400" i="1" smtClean="0">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1" name="Content Placeholder 6">
                <a:extLst>
                  <a:ext uri="{FF2B5EF4-FFF2-40B4-BE49-F238E27FC236}">
                    <a16:creationId xmlns:a16="http://schemas.microsoft.com/office/drawing/2014/main" id="{C0696213-2878-52F4-83CC-30E5D1359E89}"/>
                  </a:ext>
                </a:extLst>
              </p:cNvPr>
              <p:cNvSpPr txBox="1">
                <a:spLocks noRot="1" noChangeAspect="1" noMove="1" noResize="1" noEditPoints="1" noAdjustHandles="1" noChangeArrowheads="1" noChangeShapeType="1" noTextEdit="1"/>
              </p:cNvSpPr>
              <p:nvPr/>
            </p:nvSpPr>
            <p:spPr>
              <a:xfrm>
                <a:off x="-5383" y="4421541"/>
                <a:ext cx="6096000" cy="994568"/>
              </a:xfrm>
              <a:prstGeom prst="rect">
                <a:avLst/>
              </a:prstGeom>
              <a:blipFill>
                <a:blip r:embed="rId5"/>
                <a:stretch>
                  <a:fillRect b="-8861"/>
                </a:stretch>
              </a:blipFill>
            </p:spPr>
            <p:txBody>
              <a:bodyPr/>
              <a:lstStyle/>
              <a:p>
                <a:r>
                  <a:rPr lang="en-US">
                    <a:noFill/>
                  </a:rPr>
                  <a:t> </a:t>
                </a:r>
              </a:p>
            </p:txBody>
          </p:sp>
        </mc:Fallback>
      </mc:AlternateContent>
      <p:sp>
        <p:nvSpPr>
          <p:cNvPr id="12" name="Content Placeholder 6">
            <a:extLst>
              <a:ext uri="{FF2B5EF4-FFF2-40B4-BE49-F238E27FC236}">
                <a16:creationId xmlns:a16="http://schemas.microsoft.com/office/drawing/2014/main" id="{47C7FFCC-DAE8-3AC8-64E9-C4C5838042C0}"/>
              </a:ext>
            </a:extLst>
          </p:cNvPr>
          <p:cNvSpPr txBox="1">
            <a:spLocks/>
          </p:cNvSpPr>
          <p:nvPr/>
        </p:nvSpPr>
        <p:spPr>
          <a:xfrm>
            <a:off x="5841995" y="3244334"/>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Total sensitivity index (SI) </a:t>
            </a:r>
          </a:p>
        </p:txBody>
      </p:sp>
      <mc:AlternateContent xmlns:mc="http://schemas.openxmlformats.org/markup-compatibility/2006">
        <mc:Choice xmlns:a14="http://schemas.microsoft.com/office/drawing/2010/main" Requires="a14">
          <p:sp>
            <p:nvSpPr>
              <p:cNvPr id="13" name="Content Placeholder 6">
                <a:extLst>
                  <a:ext uri="{FF2B5EF4-FFF2-40B4-BE49-F238E27FC236}">
                    <a16:creationId xmlns:a16="http://schemas.microsoft.com/office/drawing/2014/main" id="{0D5D417B-D35C-3950-3118-0A0C822A4CA2}"/>
                  </a:ext>
                </a:extLst>
              </p:cNvPr>
              <p:cNvSpPr txBox="1">
                <a:spLocks/>
              </p:cNvSpPr>
              <p:nvPr/>
            </p:nvSpPr>
            <p:spPr>
              <a:xfrm>
                <a:off x="5841994" y="3664411"/>
                <a:ext cx="6096000" cy="75713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0" dirty="0">
                    <a:latin typeface="Arial" panose="020B0604020202020204" pitchFamily="34" charset="0"/>
                    <a:cs typeface="Arial" panose="020B0604020202020204" pitchFamily="34" charset="0"/>
                  </a:rPr>
                  <a:t>Contribution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a14:m>
                <a:r>
                  <a:rPr lang="en-US" sz="2400" b="0" dirty="0">
                    <a:latin typeface="Arial" panose="020B0604020202020204" pitchFamily="34" charset="0"/>
                    <a:cs typeface="Arial" panose="020B0604020202020204" pitchFamily="34" charset="0"/>
                  </a:rPr>
                  <a:t> and its interactions with all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m:t>
                        </m:r>
                        <m:r>
                          <a:rPr lang="en-US" sz="2400" i="1">
                            <a:latin typeface="Cambria Math" panose="02040503050406030204" pitchFamily="18" charset="0"/>
                          </a:rPr>
                          <m:t>𝑖</m:t>
                        </m:r>
                      </m:sub>
                    </m:sSub>
                  </m:oMath>
                </a14:m>
                <a:endParaRPr lang="en-US" sz="2400" b="0" i="1" dirty="0">
                  <a:latin typeface="Arial" panose="020B0604020202020204" pitchFamily="34" charset="0"/>
                  <a:cs typeface="Arial" panose="020B0604020202020204" pitchFamily="34" charset="0"/>
                </a:endParaRPr>
              </a:p>
            </p:txBody>
          </p:sp>
        </mc:Choice>
        <mc:Fallback>
          <p:sp>
            <p:nvSpPr>
              <p:cNvPr id="13" name="Content Placeholder 6">
                <a:extLst>
                  <a:ext uri="{FF2B5EF4-FFF2-40B4-BE49-F238E27FC236}">
                    <a16:creationId xmlns:a16="http://schemas.microsoft.com/office/drawing/2014/main" id="{0D5D417B-D35C-3950-3118-0A0C822A4CA2}"/>
                  </a:ext>
                </a:extLst>
              </p:cNvPr>
              <p:cNvSpPr txBox="1">
                <a:spLocks noRot="1" noChangeAspect="1" noMove="1" noResize="1" noEditPoints="1" noAdjustHandles="1" noChangeArrowheads="1" noChangeShapeType="1" noTextEdit="1"/>
              </p:cNvSpPr>
              <p:nvPr/>
            </p:nvSpPr>
            <p:spPr>
              <a:xfrm>
                <a:off x="5841994" y="3664411"/>
                <a:ext cx="6096000" cy="757130"/>
              </a:xfrm>
              <a:prstGeom prst="rect">
                <a:avLst/>
              </a:prstGeom>
              <a:blipFill>
                <a:blip r:embed="rId6"/>
                <a:stretch>
                  <a:fillRect l="-1663" t="-11667" r="-3326" b="-1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6">
                <a:extLst>
                  <a:ext uri="{FF2B5EF4-FFF2-40B4-BE49-F238E27FC236}">
                    <a16:creationId xmlns:a16="http://schemas.microsoft.com/office/drawing/2014/main" id="{F08AD026-C158-2701-C2DA-AEF7274A07A4}"/>
                  </a:ext>
                </a:extLst>
              </p:cNvPr>
              <p:cNvSpPr txBox="1">
                <a:spLocks/>
              </p:cNvSpPr>
              <p:nvPr/>
            </p:nvSpPr>
            <p:spPr>
              <a:xfrm>
                <a:off x="6096000" y="4519105"/>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4" name="Content Placeholder 6">
                <a:extLst>
                  <a:ext uri="{FF2B5EF4-FFF2-40B4-BE49-F238E27FC236}">
                    <a16:creationId xmlns:a16="http://schemas.microsoft.com/office/drawing/2014/main" id="{F08AD026-C158-2701-C2DA-AEF7274A07A4}"/>
                  </a:ext>
                </a:extLst>
              </p:cNvPr>
              <p:cNvSpPr txBox="1">
                <a:spLocks noRot="1" noChangeAspect="1" noMove="1" noResize="1" noEditPoints="1" noAdjustHandles="1" noChangeArrowheads="1" noChangeShapeType="1" noTextEdit="1"/>
              </p:cNvSpPr>
              <p:nvPr/>
            </p:nvSpPr>
            <p:spPr>
              <a:xfrm>
                <a:off x="6096000" y="4519105"/>
                <a:ext cx="6096000" cy="994568"/>
              </a:xfrm>
              <a:prstGeom prst="rect">
                <a:avLst/>
              </a:prstGeom>
              <a:blipFill>
                <a:blip r:embed="rId7"/>
                <a:stretch>
                  <a:fillRect b="-10127"/>
                </a:stretch>
              </a:blipFill>
            </p:spPr>
            <p:txBody>
              <a:bodyPr/>
              <a:lstStyle/>
              <a:p>
                <a:r>
                  <a:rPr lang="en-US">
                    <a:noFill/>
                  </a:rPr>
                  <a:t> </a:t>
                </a:r>
              </a:p>
            </p:txBody>
          </p:sp>
        </mc:Fallback>
      </mc:AlternateContent>
      <p:sp>
        <p:nvSpPr>
          <p:cNvPr id="15" name="Content Placeholder 6">
            <a:extLst>
              <a:ext uri="{FF2B5EF4-FFF2-40B4-BE49-F238E27FC236}">
                <a16:creationId xmlns:a16="http://schemas.microsoft.com/office/drawing/2014/main" id="{E2D208FC-24FC-6DDA-2FB5-7CA382E1F81A}"/>
              </a:ext>
            </a:extLst>
          </p:cNvPr>
          <p:cNvSpPr txBox="1">
            <a:spLocks/>
          </p:cNvSpPr>
          <p:nvPr/>
        </p:nvSpPr>
        <p:spPr>
          <a:xfrm>
            <a:off x="0" y="3244334"/>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First-order sensitivity index (SI)</a:t>
            </a:r>
          </a:p>
        </p:txBody>
      </p:sp>
      <mc:AlternateContent xmlns:mc="http://schemas.openxmlformats.org/markup-compatibility/2006">
        <mc:Choice xmlns:a14="http://schemas.microsoft.com/office/drawing/2010/main" Requires="a14">
          <p:sp>
            <p:nvSpPr>
              <p:cNvPr id="18" name="Content Placeholder 6">
                <a:extLst>
                  <a:ext uri="{FF2B5EF4-FFF2-40B4-BE49-F238E27FC236}">
                    <a16:creationId xmlns:a16="http://schemas.microsoft.com/office/drawing/2014/main" id="{E5EB3C9B-F646-60D3-FAF8-8EB3CC2BA123}"/>
                  </a:ext>
                </a:extLst>
              </p:cNvPr>
              <p:cNvSpPr txBox="1">
                <a:spLocks/>
              </p:cNvSpPr>
              <p:nvPr/>
            </p:nvSpPr>
            <p:spPr>
              <a:xfrm>
                <a:off x="3042617" y="5884493"/>
                <a:ext cx="6096000" cy="4247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8" name="Content Placeholder 6">
                <a:extLst>
                  <a:ext uri="{FF2B5EF4-FFF2-40B4-BE49-F238E27FC236}">
                    <a16:creationId xmlns:a16="http://schemas.microsoft.com/office/drawing/2014/main" id="{E5EB3C9B-F646-60D3-FAF8-8EB3CC2BA123}"/>
                  </a:ext>
                </a:extLst>
              </p:cNvPr>
              <p:cNvSpPr txBox="1">
                <a:spLocks noRot="1" noChangeAspect="1" noMove="1" noResize="1" noEditPoints="1" noAdjustHandles="1" noChangeArrowheads="1" noChangeShapeType="1" noTextEdit="1"/>
              </p:cNvSpPr>
              <p:nvPr/>
            </p:nvSpPr>
            <p:spPr>
              <a:xfrm>
                <a:off x="3042617" y="5884493"/>
                <a:ext cx="6096000" cy="424732"/>
              </a:xfrm>
              <a:prstGeom prst="rect">
                <a:avLst/>
              </a:prstGeom>
              <a:blipFill>
                <a:blip r:embed="rId8"/>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3456472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10B2-A2B3-F96F-954E-9234749112D3}"/>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BF3D0E8A-6C7C-5382-97A6-156A2EDB9053}"/>
                  </a:ext>
                </a:extLst>
              </p:cNvPr>
              <p:cNvSpPr txBox="1">
                <a:spLocks/>
              </p:cNvSpPr>
              <p:nvPr/>
            </p:nvSpPr>
            <p:spPr>
              <a:xfrm>
                <a:off x="419862" y="885723"/>
                <a:ext cx="11352276" cy="686784"/>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Given </a:t>
                </a: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𝑄</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1</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2</m:t>
                            </m:r>
                          </m:sub>
                        </m:sSub>
                        <m:r>
                          <a:rPr lang="en-US" i="1" smtClean="0">
                            <a:latin typeface="Cambria Math" panose="02040503050406030204" pitchFamily="18" charset="0"/>
                          </a:rPr>
                          <m:t>, …,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𝑑</m:t>
                            </m:r>
                          </m:sub>
                        </m:sSub>
                      </m:e>
                    </m:d>
                  </m:oMath>
                </a14:m>
                <a:r>
                  <a:rPr lang="en-US" dirty="0"/>
                  <a:t>, generate a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,2</m:t>
                        </m:r>
                        <m:r>
                          <a:rPr lang="en-US" b="0" i="1" smtClean="0">
                            <a:latin typeface="Cambria Math" panose="02040503050406030204" pitchFamily="18" charset="0"/>
                          </a:rPr>
                          <m:t>𝑑</m:t>
                        </m:r>
                      </m:e>
                    </m:d>
                  </m:oMath>
                </a14:m>
                <a:r>
                  <a:rPr lang="en-US" dirty="0"/>
                  <a:t> matrix of independent input samples and define matrices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each containing half of the sample</a:t>
                </a:r>
              </a:p>
            </p:txBody>
          </p:sp>
        </mc:Choice>
        <mc:Fallback>
          <p:sp>
            <p:nvSpPr>
              <p:cNvPr id="4" name="Content Placeholder 6">
                <a:extLst>
                  <a:ext uri="{FF2B5EF4-FFF2-40B4-BE49-F238E27FC236}">
                    <a16:creationId xmlns:a16="http://schemas.microsoft.com/office/drawing/2014/main" id="{BF3D0E8A-6C7C-5382-97A6-156A2EDB9053}"/>
                  </a:ext>
                </a:extLst>
              </p:cNvPr>
              <p:cNvSpPr txBox="1">
                <a:spLocks noRot="1" noChangeAspect="1" noMove="1" noResize="1" noEditPoints="1" noAdjustHandles="1" noChangeArrowheads="1" noChangeShapeType="1" noTextEdit="1"/>
              </p:cNvSpPr>
              <p:nvPr/>
            </p:nvSpPr>
            <p:spPr>
              <a:xfrm>
                <a:off x="419862" y="885723"/>
                <a:ext cx="11352276" cy="686784"/>
              </a:xfrm>
              <a:prstGeom prst="rect">
                <a:avLst/>
              </a:prstGeom>
              <a:blipFill>
                <a:blip r:embed="rId2"/>
                <a:stretch>
                  <a:fillRect l="-1566" t="-9091"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6">
                <a:extLst>
                  <a:ext uri="{FF2B5EF4-FFF2-40B4-BE49-F238E27FC236}">
                    <a16:creationId xmlns:a16="http://schemas.microsoft.com/office/drawing/2014/main" id="{BD054574-B945-45E8-F8C7-92C86EEC828A}"/>
                  </a:ext>
                </a:extLst>
              </p:cNvPr>
              <p:cNvSpPr txBox="1">
                <a:spLocks/>
              </p:cNvSpPr>
              <p:nvPr/>
            </p:nvSpPr>
            <p:spPr>
              <a:xfrm>
                <a:off x="419862" y="2933107"/>
                <a:ext cx="11352276" cy="476831"/>
              </a:xfrm>
              <a:prstGeom prst="rect">
                <a:avLst/>
              </a:prstGeom>
            </p:spPr>
            <p:txBody>
              <a:bodyPr vert="horz" lIns="0" tIns="45720" rIns="0" bIns="45720" rtlCol="0">
                <a:normAutofit fontScale="925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t>For all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 </m:t>
                    </m:r>
                  </m:oMath>
                </a14:m>
                <a:r>
                  <a:rPr lang="en-US" dirty="0"/>
                  <a:t>inputs, create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en-US" dirty="0"/>
                  <a:t> using all columns of </a:t>
                </a:r>
                <a14:m>
                  <m:oMath xmlns:m="http://schemas.openxmlformats.org/officeDocument/2006/math">
                    <m:r>
                      <a:rPr lang="en-US" b="0" i="1" smtClean="0">
                        <a:latin typeface="Cambria Math" panose="02040503050406030204" pitchFamily="18" charset="0"/>
                      </a:rPr>
                      <m:t>𝐵</m:t>
                    </m:r>
                  </m:oMath>
                </a14:m>
                <a:r>
                  <a:rPr lang="en-US" dirty="0"/>
                  <a:t> except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column, which is from </a:t>
                </a:r>
                <a14:m>
                  <m:oMath xmlns:m="http://schemas.openxmlformats.org/officeDocument/2006/math">
                    <m:r>
                      <a:rPr lang="en-US" b="0" i="1" smtClean="0">
                        <a:latin typeface="Cambria Math" panose="02040503050406030204" pitchFamily="18" charset="0"/>
                      </a:rPr>
                      <m:t>𝐴</m:t>
                    </m:r>
                  </m:oMath>
                </a14:m>
                <a:r>
                  <a:rPr lang="en-US" dirty="0"/>
                  <a:t> </a:t>
                </a:r>
              </a:p>
            </p:txBody>
          </p:sp>
        </mc:Choice>
        <mc:Fallback>
          <p:sp>
            <p:nvSpPr>
              <p:cNvPr id="5" name="Content Placeholder 6">
                <a:extLst>
                  <a:ext uri="{FF2B5EF4-FFF2-40B4-BE49-F238E27FC236}">
                    <a16:creationId xmlns:a16="http://schemas.microsoft.com/office/drawing/2014/main" id="{BD054574-B945-45E8-F8C7-92C86EEC828A}"/>
                  </a:ext>
                </a:extLst>
              </p:cNvPr>
              <p:cNvSpPr txBox="1">
                <a:spLocks noRot="1" noChangeAspect="1" noMove="1" noResize="1" noEditPoints="1" noAdjustHandles="1" noChangeArrowheads="1" noChangeShapeType="1" noTextEdit="1"/>
              </p:cNvSpPr>
              <p:nvPr/>
            </p:nvSpPr>
            <p:spPr>
              <a:xfrm>
                <a:off x="419862" y="2933107"/>
                <a:ext cx="11352276" cy="476831"/>
              </a:xfrm>
              <a:prstGeom prst="rect">
                <a:avLst/>
              </a:prstGeom>
              <a:blipFill>
                <a:blip r:embed="rId3"/>
                <a:stretch>
                  <a:fillRect l="-1566" t="-17949"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3CC86B-5605-9A10-44D8-3049997E309E}"/>
                  </a:ext>
                </a:extLst>
              </p:cNvPr>
              <p:cNvSpPr txBox="1"/>
              <p:nvPr/>
            </p:nvSpPr>
            <p:spPr>
              <a:xfrm>
                <a:off x="1300734" y="3360437"/>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i="1">
                                    <a:latin typeface="Cambria Math" panose="02040503050406030204" pitchFamily="18" charset="0"/>
                                  </a:rPr>
                                  <m:t>⋮</m:t>
                                </m:r>
                              </m:e>
                              <m:e/>
                              <m:e>
                                <m:r>
                                  <a:rPr lang="en-US" i="1">
                                    <a:latin typeface="Cambria Math" panose="02040503050406030204" pitchFamily="18" charset="0"/>
                                  </a:rPr>
                                  <m:t>⋱</m:t>
                                </m:r>
                              </m:e>
                              <m:e/>
                              <m:e>
                                <m:r>
                                  <a:rPr lang="en-US" i="1">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oMath>
                  </m:oMathPara>
                </a14:m>
                <a:endParaRPr lang="en-US" dirty="0"/>
              </a:p>
            </p:txBody>
          </p:sp>
        </mc:Choice>
        <mc:Fallback>
          <p:sp>
            <p:nvSpPr>
              <p:cNvPr id="6" name="TextBox 5">
                <a:extLst>
                  <a:ext uri="{FF2B5EF4-FFF2-40B4-BE49-F238E27FC236}">
                    <a16:creationId xmlns:a16="http://schemas.microsoft.com/office/drawing/2014/main" id="{0F3CC86B-5605-9A10-44D8-3049997E309E}"/>
                  </a:ext>
                </a:extLst>
              </p:cNvPr>
              <p:cNvSpPr txBox="1">
                <a:spLocks noRot="1" noChangeAspect="1" noMove="1" noResize="1" noEditPoints="1" noAdjustHandles="1" noChangeArrowheads="1" noChangeShapeType="1" noTextEdit="1"/>
              </p:cNvSpPr>
              <p:nvPr/>
            </p:nvSpPr>
            <p:spPr>
              <a:xfrm>
                <a:off x="1300734" y="3360437"/>
                <a:ext cx="8334756" cy="11338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30C6685-9586-E718-E1F2-43C956F93F99}"/>
                  </a:ext>
                </a:extLst>
              </p:cNvPr>
              <p:cNvSpPr txBox="1"/>
              <p:nvPr/>
            </p:nvSpPr>
            <p:spPr>
              <a:xfrm>
                <a:off x="1300734" y="1685879"/>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𝜉</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b="0" i="1" smtClean="0">
                                    <a:latin typeface="Cambria Math" panose="02040503050406030204" pitchFamily="18" charset="0"/>
                                  </a:rPr>
                                  <m:t>⋮</m:t>
                                </m:r>
                              </m:e>
                              <m:e/>
                              <m:e>
                                <m:r>
                                  <a:rPr lang="en-US" b="0" i="1" smtClean="0">
                                    <a:latin typeface="Cambria Math" panose="02040503050406030204" pitchFamily="18" charset="0"/>
                                  </a:rPr>
                                  <m:t>⋱</m:t>
                                </m:r>
                              </m:e>
                              <m:e/>
                              <m:e>
                                <m:r>
                                  <a:rPr lang="en-US" b="0" i="1" smtClean="0">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i="1">
                                    <a:latin typeface="Cambria Math" panose="02040503050406030204" pitchFamily="18" charset="0"/>
                                  </a:rPr>
                                  <m:t>⋮</m:t>
                                </m:r>
                              </m:e>
                              <m:e/>
                              <m:e>
                                <m:r>
                                  <a:rPr lang="en-US" i="1">
                                    <a:latin typeface="Cambria Math" panose="02040503050406030204" pitchFamily="18" charset="0"/>
                                  </a:rPr>
                                  <m:t>⋱</m:t>
                                </m:r>
                              </m:e>
                              <m:e/>
                              <m:e>
                                <m:r>
                                  <a:rPr lang="en-US" i="1">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oMath>
                  </m:oMathPara>
                </a14:m>
                <a:endParaRPr lang="en-US" dirty="0"/>
              </a:p>
            </p:txBody>
          </p:sp>
        </mc:Choice>
        <mc:Fallback>
          <p:sp>
            <p:nvSpPr>
              <p:cNvPr id="7" name="TextBox 6">
                <a:extLst>
                  <a:ext uri="{FF2B5EF4-FFF2-40B4-BE49-F238E27FC236}">
                    <a16:creationId xmlns:a16="http://schemas.microsoft.com/office/drawing/2014/main" id="{A30C6685-9586-E718-E1F2-43C956F93F99}"/>
                  </a:ext>
                </a:extLst>
              </p:cNvPr>
              <p:cNvSpPr txBox="1">
                <a:spLocks noRot="1" noChangeAspect="1" noMove="1" noResize="1" noEditPoints="1" noAdjustHandles="1" noChangeArrowheads="1" noChangeShapeType="1" noTextEdit="1"/>
              </p:cNvSpPr>
              <p:nvPr/>
            </p:nvSpPr>
            <p:spPr>
              <a:xfrm>
                <a:off x="1300734" y="1685879"/>
                <a:ext cx="8334756" cy="113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6">
                <a:extLst>
                  <a:ext uri="{FF2B5EF4-FFF2-40B4-BE49-F238E27FC236}">
                    <a16:creationId xmlns:a16="http://schemas.microsoft.com/office/drawing/2014/main" id="{8F9AFBBA-01C8-A421-76CA-FA26DCC6B066}"/>
                  </a:ext>
                </a:extLst>
              </p:cNvPr>
              <p:cNvSpPr txBox="1">
                <a:spLocks/>
              </p:cNvSpPr>
              <p:nvPr/>
            </p:nvSpPr>
            <p:spPr>
              <a:xfrm>
                <a:off x="419862" y="4592217"/>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Compute model output vector </a:t>
                </a:r>
                <a14:m>
                  <m:oMath xmlns:m="http://schemas.openxmlformats.org/officeDocument/2006/math">
                    <m:r>
                      <a:rPr lang="en-US" b="0" i="1" smtClean="0">
                        <a:latin typeface="Cambria Math" panose="02040503050406030204" pitchFamily="18" charset="0"/>
                      </a:rPr>
                      <m:t>𝑦</m:t>
                    </m:r>
                  </m:oMath>
                </a14:m>
                <a:r>
                  <a:rPr lang="en-US" dirty="0"/>
                  <a:t> of dimension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,1</m:t>
                        </m:r>
                      </m:e>
                    </m:d>
                  </m:oMath>
                </a14:m>
                <a:r>
                  <a:rPr lang="en-US" dirty="0"/>
                  <a:t> for </a:t>
                </a:r>
                <a14:m>
                  <m:oMath xmlns:m="http://schemas.openxmlformats.org/officeDocument/2006/math">
                    <m:r>
                      <a:rPr lang="en-US" b="0" i="1" smtClean="0">
                        <a:latin typeface="Cambria Math" panose="02040503050406030204" pitchFamily="18" charset="0"/>
                      </a:rPr>
                      <m:t>𝐴</m:t>
                    </m:r>
                  </m:oMath>
                </a14:m>
                <a:r>
                  <a:rPr lang="en-US" dirty="0"/>
                  <a:t>, </a:t>
                </a:r>
                <a14:m>
                  <m:oMath xmlns:m="http://schemas.openxmlformats.org/officeDocument/2006/math">
                    <m:r>
                      <a:rPr lang="en-US" b="0" i="1" smtClean="0">
                        <a:latin typeface="Cambria Math" panose="02040503050406030204" pitchFamily="18" charset="0"/>
                      </a:rPr>
                      <m:t>𝐵</m:t>
                    </m:r>
                  </m:oMath>
                </a14:m>
                <a:r>
                  <a:rPr lang="en-US" dirty="0"/>
                  <a:t>, and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p:txBody>
          </p:sp>
        </mc:Choice>
        <mc:Fallback>
          <p:sp>
            <p:nvSpPr>
              <p:cNvPr id="8" name="Content Placeholder 6">
                <a:extLst>
                  <a:ext uri="{FF2B5EF4-FFF2-40B4-BE49-F238E27FC236}">
                    <a16:creationId xmlns:a16="http://schemas.microsoft.com/office/drawing/2014/main" id="{8F9AFBBA-01C8-A421-76CA-FA26DCC6B066}"/>
                  </a:ext>
                </a:extLst>
              </p:cNvPr>
              <p:cNvSpPr txBox="1">
                <a:spLocks noRot="1" noChangeAspect="1" noMove="1" noResize="1" noEditPoints="1" noAdjustHandles="1" noChangeArrowheads="1" noChangeShapeType="1" noTextEdit="1"/>
              </p:cNvSpPr>
              <p:nvPr/>
            </p:nvSpPr>
            <p:spPr>
              <a:xfrm>
                <a:off x="419862" y="4592217"/>
                <a:ext cx="11352276" cy="476831"/>
              </a:xfrm>
              <a:prstGeom prst="rect">
                <a:avLst/>
              </a:prstGeom>
              <a:blipFill>
                <a:blip r:embed="rId6"/>
                <a:stretch>
                  <a:fillRect l="-1566" t="-12821"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78C889E-B8D5-ED32-E94C-E6154E2DDA1D}"/>
                  </a:ext>
                </a:extLst>
              </p:cNvPr>
              <p:cNvSpPr txBox="1"/>
              <p:nvPr/>
            </p:nvSpPr>
            <p:spPr>
              <a:xfrm>
                <a:off x="1300734" y="4989156"/>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𝐴</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𝑄</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1</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𝑖</m:t>
                                        </m:r>
                                      </m:sub>
                                      <m:sup>
                                        <m:d>
                                          <m:dPr>
                                            <m:ctrlPr>
                                              <a:rPr lang="en-US" i="1">
                                                <a:latin typeface="Cambria Math" panose="02040503050406030204" pitchFamily="18" charset="0"/>
                                              </a:rPr>
                                            </m:ctrlPr>
                                          </m:dPr>
                                          <m:e>
                                            <m:r>
                                              <a:rPr lang="en-US" b="0" i="1" smtClean="0">
                                                <a:latin typeface="Cambria Math" panose="02040503050406030204" pitchFamily="18" charset="0"/>
                                              </a:rPr>
                                              <m:t>1</m:t>
                                            </m:r>
                                          </m:e>
                                        </m:d>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𝑑</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e>
                                </m:d>
                              </m:e>
                            </m:mr>
                            <m:mr>
                              <m:e>
                                <m:r>
                                  <a:rPr lang="en-US" i="1">
                                    <a:latin typeface="Cambria Math" panose="02040503050406030204" pitchFamily="18" charset="0"/>
                                  </a:rPr>
                                  <m:t>⋮</m:t>
                                </m:r>
                              </m:e>
                            </m:mr>
                            <m:mr>
                              <m:e>
                                <m:r>
                                  <a:rPr lang="en-US" i="1">
                                    <a:latin typeface="Cambria Math" panose="02040503050406030204" pitchFamily="18" charset="0"/>
                                  </a:rPr>
                                  <m:t>𝑄</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1</m:t>
                                        </m:r>
                                      </m:sub>
                                      <m: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i="1">
                                            <a:latin typeface="Cambria Math" panose="02040503050406030204" pitchFamily="18" charset="0"/>
                                          </a:rPr>
                                          <m:t>)</m:t>
                                        </m:r>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e>
                                        </m:d>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𝑑</m:t>
                                        </m:r>
                                      </m:sub>
                                      <m: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i="1">
                                            <a:latin typeface="Cambria Math" panose="02040503050406030204" pitchFamily="18" charset="0"/>
                                          </a:rPr>
                                          <m:t>)</m:t>
                                        </m:r>
                                      </m:sup>
                                    </m:sSubSup>
                                  </m:e>
                                </m:d>
                              </m:e>
                            </m:mr>
                          </m:m>
                        </m:e>
                      </m:d>
                    </m:oMath>
                  </m:oMathPara>
                </a14:m>
                <a:endParaRPr lang="en-US" dirty="0"/>
              </a:p>
            </p:txBody>
          </p:sp>
        </mc:Choice>
        <mc:Fallback>
          <p:sp>
            <p:nvSpPr>
              <p:cNvPr id="9" name="TextBox 8">
                <a:extLst>
                  <a:ext uri="{FF2B5EF4-FFF2-40B4-BE49-F238E27FC236}">
                    <a16:creationId xmlns:a16="http://schemas.microsoft.com/office/drawing/2014/main" id="{B78C889E-B8D5-ED32-E94C-E6154E2DDA1D}"/>
                  </a:ext>
                </a:extLst>
              </p:cNvPr>
              <p:cNvSpPr txBox="1">
                <a:spLocks noRot="1" noChangeAspect="1" noMove="1" noResize="1" noEditPoints="1" noAdjustHandles="1" noChangeArrowheads="1" noChangeShapeType="1" noTextEdit="1"/>
              </p:cNvSpPr>
              <p:nvPr/>
            </p:nvSpPr>
            <p:spPr>
              <a:xfrm>
                <a:off x="1300734" y="4989156"/>
                <a:ext cx="8334756" cy="1133856"/>
              </a:xfrm>
              <a:prstGeom prst="rect">
                <a:avLst/>
              </a:prstGeom>
              <a:blipFill>
                <a:blip r:embed="rId7"/>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582438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7E00-B976-1C36-3D3D-E4F20DD38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58C5C-467D-60AD-C1AF-688F20454E44}"/>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7265D9F4-461F-C815-1130-3BAEAE406AD7}"/>
                  </a:ext>
                </a:extLst>
              </p:cNvPr>
              <p:cNvSpPr txBox="1">
                <a:spLocks/>
              </p:cNvSpPr>
              <p:nvPr/>
            </p:nvSpPr>
            <p:spPr>
              <a:xfrm>
                <a:off x="419862" y="885723"/>
                <a:ext cx="11352276" cy="686784"/>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Given </a:t>
                </a: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𝑄</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1</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2</m:t>
                            </m:r>
                          </m:sub>
                        </m:sSub>
                        <m:r>
                          <a:rPr lang="en-US" i="1" smtClean="0">
                            <a:latin typeface="Cambria Math" panose="02040503050406030204" pitchFamily="18" charset="0"/>
                          </a:rPr>
                          <m:t>, …,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𝑑</m:t>
                            </m:r>
                          </m:sub>
                        </m:sSub>
                      </m:e>
                    </m:d>
                  </m:oMath>
                </a14:m>
                <a:r>
                  <a:rPr lang="en-US" dirty="0"/>
                  <a:t>, generate a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,2</m:t>
                        </m:r>
                        <m:r>
                          <a:rPr lang="en-US" b="0" i="1" smtClean="0">
                            <a:latin typeface="Cambria Math" panose="02040503050406030204" pitchFamily="18" charset="0"/>
                          </a:rPr>
                          <m:t>𝑑</m:t>
                        </m:r>
                      </m:e>
                    </m:d>
                  </m:oMath>
                </a14:m>
                <a:r>
                  <a:rPr lang="en-US" dirty="0"/>
                  <a:t> matrix of independent input samples and define matrices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r>
                  <a:rPr lang="en-US" dirty="0"/>
                  <a:t>, each containing half of the sample</a:t>
                </a:r>
              </a:p>
            </p:txBody>
          </p:sp>
        </mc:Choice>
        <mc:Fallback>
          <p:sp>
            <p:nvSpPr>
              <p:cNvPr id="4" name="Content Placeholder 6">
                <a:extLst>
                  <a:ext uri="{FF2B5EF4-FFF2-40B4-BE49-F238E27FC236}">
                    <a16:creationId xmlns:a16="http://schemas.microsoft.com/office/drawing/2014/main" id="{7265D9F4-461F-C815-1130-3BAEAE406AD7}"/>
                  </a:ext>
                </a:extLst>
              </p:cNvPr>
              <p:cNvSpPr txBox="1">
                <a:spLocks noRot="1" noChangeAspect="1" noMove="1" noResize="1" noEditPoints="1" noAdjustHandles="1" noChangeArrowheads="1" noChangeShapeType="1" noTextEdit="1"/>
              </p:cNvSpPr>
              <p:nvPr/>
            </p:nvSpPr>
            <p:spPr>
              <a:xfrm>
                <a:off x="419862" y="885723"/>
                <a:ext cx="11352276" cy="686784"/>
              </a:xfrm>
              <a:prstGeom prst="rect">
                <a:avLst/>
              </a:prstGeom>
              <a:blipFill>
                <a:blip r:embed="rId2"/>
                <a:stretch>
                  <a:fillRect l="-1566" t="-9091" b="-1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6">
                <a:extLst>
                  <a:ext uri="{FF2B5EF4-FFF2-40B4-BE49-F238E27FC236}">
                    <a16:creationId xmlns:a16="http://schemas.microsoft.com/office/drawing/2014/main" id="{9578C4C3-E100-BC0B-F811-42D921AF681C}"/>
                  </a:ext>
                </a:extLst>
              </p:cNvPr>
              <p:cNvSpPr txBox="1">
                <a:spLocks/>
              </p:cNvSpPr>
              <p:nvPr/>
            </p:nvSpPr>
            <p:spPr>
              <a:xfrm>
                <a:off x="419862" y="2933107"/>
                <a:ext cx="11352276" cy="476831"/>
              </a:xfrm>
              <a:prstGeom prst="rect">
                <a:avLst/>
              </a:prstGeom>
            </p:spPr>
            <p:txBody>
              <a:bodyPr vert="horz" lIns="0" tIns="45720" rIns="0" bIns="45720" rtlCol="0">
                <a:normAutofit fontScale="925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t>For all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 </m:t>
                    </m:r>
                  </m:oMath>
                </a14:m>
                <a:r>
                  <a:rPr lang="en-US" dirty="0"/>
                  <a:t>inputs, create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en-US" dirty="0"/>
                  <a:t> using all columns of </a:t>
                </a:r>
                <a14:m>
                  <m:oMath xmlns:m="http://schemas.openxmlformats.org/officeDocument/2006/math">
                    <m:r>
                      <a:rPr lang="en-US" b="0" i="1" smtClean="0">
                        <a:latin typeface="Cambria Math" panose="02040503050406030204" pitchFamily="18" charset="0"/>
                      </a:rPr>
                      <m:t>𝐵</m:t>
                    </m:r>
                  </m:oMath>
                </a14:m>
                <a:r>
                  <a:rPr lang="en-US" dirty="0"/>
                  <a:t> except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column, which is from </a:t>
                </a:r>
                <a14:m>
                  <m:oMath xmlns:m="http://schemas.openxmlformats.org/officeDocument/2006/math">
                    <m:r>
                      <a:rPr lang="en-US" b="0" i="1" smtClean="0">
                        <a:latin typeface="Cambria Math" panose="02040503050406030204" pitchFamily="18" charset="0"/>
                      </a:rPr>
                      <m:t>𝐴</m:t>
                    </m:r>
                  </m:oMath>
                </a14:m>
                <a:r>
                  <a:rPr lang="en-US" dirty="0"/>
                  <a:t> </a:t>
                </a:r>
              </a:p>
            </p:txBody>
          </p:sp>
        </mc:Choice>
        <mc:Fallback>
          <p:sp>
            <p:nvSpPr>
              <p:cNvPr id="5" name="Content Placeholder 6">
                <a:extLst>
                  <a:ext uri="{FF2B5EF4-FFF2-40B4-BE49-F238E27FC236}">
                    <a16:creationId xmlns:a16="http://schemas.microsoft.com/office/drawing/2014/main" id="{9578C4C3-E100-BC0B-F811-42D921AF681C}"/>
                  </a:ext>
                </a:extLst>
              </p:cNvPr>
              <p:cNvSpPr txBox="1">
                <a:spLocks noRot="1" noChangeAspect="1" noMove="1" noResize="1" noEditPoints="1" noAdjustHandles="1" noChangeArrowheads="1" noChangeShapeType="1" noTextEdit="1"/>
              </p:cNvSpPr>
              <p:nvPr/>
            </p:nvSpPr>
            <p:spPr>
              <a:xfrm>
                <a:off x="419862" y="2933107"/>
                <a:ext cx="11352276" cy="476831"/>
              </a:xfrm>
              <a:prstGeom prst="rect">
                <a:avLst/>
              </a:prstGeom>
              <a:blipFill>
                <a:blip r:embed="rId3"/>
                <a:stretch>
                  <a:fillRect l="-1566" t="-17949" b="-25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77411AA-2C29-245A-EEFB-BE10E74FAB74}"/>
                  </a:ext>
                </a:extLst>
              </p:cNvPr>
              <p:cNvSpPr txBox="1"/>
              <p:nvPr/>
            </p:nvSpPr>
            <p:spPr>
              <a:xfrm>
                <a:off x="1300734" y="3360437"/>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i="1">
                                    <a:latin typeface="Cambria Math" panose="02040503050406030204" pitchFamily="18" charset="0"/>
                                  </a:rPr>
                                  <m:t>⋮</m:t>
                                </m:r>
                              </m:e>
                              <m:e/>
                              <m:e>
                                <m:r>
                                  <a:rPr lang="en-US" i="1">
                                    <a:latin typeface="Cambria Math" panose="02040503050406030204" pitchFamily="18" charset="0"/>
                                  </a:rPr>
                                  <m:t>⋱</m:t>
                                </m:r>
                              </m:e>
                              <m:e/>
                              <m:e>
                                <m:r>
                                  <a:rPr lang="en-US" i="1">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oMath>
                  </m:oMathPara>
                </a14:m>
                <a:endParaRPr lang="en-US" dirty="0"/>
              </a:p>
            </p:txBody>
          </p:sp>
        </mc:Choice>
        <mc:Fallback>
          <p:sp>
            <p:nvSpPr>
              <p:cNvPr id="6" name="TextBox 5">
                <a:extLst>
                  <a:ext uri="{FF2B5EF4-FFF2-40B4-BE49-F238E27FC236}">
                    <a16:creationId xmlns:a16="http://schemas.microsoft.com/office/drawing/2014/main" id="{777411AA-2C29-245A-EEFB-BE10E74FAB74}"/>
                  </a:ext>
                </a:extLst>
              </p:cNvPr>
              <p:cNvSpPr txBox="1">
                <a:spLocks noRot="1" noChangeAspect="1" noMove="1" noResize="1" noEditPoints="1" noAdjustHandles="1" noChangeArrowheads="1" noChangeShapeType="1" noTextEdit="1"/>
              </p:cNvSpPr>
              <p:nvPr/>
            </p:nvSpPr>
            <p:spPr>
              <a:xfrm>
                <a:off x="1300734" y="3360437"/>
                <a:ext cx="8334756" cy="11338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ACCB093-B50D-057A-863A-3D6DDB3E8FDC}"/>
                  </a:ext>
                </a:extLst>
              </p:cNvPr>
              <p:cNvSpPr txBox="1"/>
              <p:nvPr/>
            </p:nvSpPr>
            <p:spPr>
              <a:xfrm>
                <a:off x="1300734" y="1685879"/>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𝜉</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b="0" i="1" smtClean="0">
                                    <a:latin typeface="Cambria Math" panose="02040503050406030204" pitchFamily="18" charset="0"/>
                                  </a:rPr>
                                  <m:t>⋮</m:t>
                                </m:r>
                              </m:e>
                              <m:e/>
                              <m:e>
                                <m:r>
                                  <a:rPr lang="en-US" b="0" i="1" smtClean="0">
                                    <a:latin typeface="Cambria Math" panose="02040503050406030204" pitchFamily="18" charset="0"/>
                                  </a:rPr>
                                  <m:t>⋱</m:t>
                                </m:r>
                              </m:e>
                              <m:e/>
                              <m:e>
                                <m:r>
                                  <a:rPr lang="en-US" b="0" i="1" smtClean="0">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i="1">
                                        <a:latin typeface="Cambria Math" panose="02040503050406030204" pitchFamily="18" charset="0"/>
                                      </a:rPr>
                                      <m:t>𝑖</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b="0" i="1" smtClean="0">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sub>
                                  <m:sup>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r>
                                          <a:rPr lang="en-US" i="1">
                                            <a:latin typeface="Cambria Math" panose="02040503050406030204" pitchFamily="18" charset="0"/>
                                          </a:rPr>
                                          <m:t>1</m:t>
                                        </m:r>
                                      </m:e>
                                    </m:d>
                                  </m:sup>
                                </m:sSubSup>
                              </m:e>
                            </m:mr>
                            <m:mr>
                              <m:e>
                                <m:r>
                                  <a:rPr lang="en-US" i="1">
                                    <a:latin typeface="Cambria Math" panose="02040503050406030204" pitchFamily="18" charset="0"/>
                                  </a:rPr>
                                  <m:t>⋮</m:t>
                                </m:r>
                              </m:e>
                              <m:e/>
                              <m:e>
                                <m:r>
                                  <a:rPr lang="en-US" i="1">
                                    <a:latin typeface="Cambria Math" panose="02040503050406030204" pitchFamily="18" charset="0"/>
                                  </a:rPr>
                                  <m:t>⋱</m:t>
                                </m:r>
                              </m:e>
                              <m:e/>
                              <m:e>
                                <m:r>
                                  <a:rPr lang="en-US" i="1">
                                    <a:latin typeface="Cambria Math" panose="02040503050406030204" pitchFamily="18" charset="0"/>
                                  </a:rPr>
                                  <m:t>⋮</m:t>
                                </m:r>
                              </m:e>
                            </m:mr>
                            <m:mr>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+1</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e>
                                <m:r>
                                  <a:rPr lang="en-US" i="1">
                                    <a:latin typeface="Cambria Math" panose="02040503050406030204" pitchFamily="18" charset="0"/>
                                  </a:rPr>
                                  <m:t>…</m:t>
                                </m:r>
                              </m:e>
                              <m:e>
                                <m:sSubSup>
                                  <m:sSubSupPr>
                                    <m:ctrlPr>
                                      <a:rPr lang="en-US" i="1">
                                        <a:latin typeface="Cambria Math" panose="02040503050406030204" pitchFamily="18" charset="0"/>
                                      </a:rPr>
                                    </m:ctrlPr>
                                  </m:sSubSupPr>
                                  <m:e>
                                    <m:r>
                                      <a:rPr lang="en-US" i="1">
                                        <a:latin typeface="Cambria Math" panose="02040503050406030204" pitchFamily="18" charset="0"/>
                                      </a:rPr>
                                      <m:t>𝜉</m:t>
                                    </m:r>
                                  </m:e>
                                  <m:sub>
                                    <m:r>
                                      <a:rPr lang="en-US" b="0" i="1" smtClean="0">
                                        <a:latin typeface="Cambria Math" panose="02040503050406030204" pitchFamily="18" charset="0"/>
                                      </a:rPr>
                                      <m:t>2</m:t>
                                    </m:r>
                                    <m:r>
                                      <a:rPr lang="en-US" i="1">
                                        <a:latin typeface="Cambria Math" panose="02040503050406030204" pitchFamily="18" charset="0"/>
                                      </a:rPr>
                                      <m:t>𝑑</m:t>
                                    </m:r>
                                  </m:sub>
                                  <m: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e>
                                    </m:d>
                                  </m:sup>
                                </m:sSubSup>
                              </m:e>
                            </m:mr>
                          </m:m>
                        </m:e>
                      </m:d>
                    </m:oMath>
                  </m:oMathPara>
                </a14:m>
                <a:endParaRPr lang="en-US" dirty="0"/>
              </a:p>
            </p:txBody>
          </p:sp>
        </mc:Choice>
        <mc:Fallback>
          <p:sp>
            <p:nvSpPr>
              <p:cNvPr id="7" name="TextBox 6">
                <a:extLst>
                  <a:ext uri="{FF2B5EF4-FFF2-40B4-BE49-F238E27FC236}">
                    <a16:creationId xmlns:a16="http://schemas.microsoft.com/office/drawing/2014/main" id="{FACCB093-B50D-057A-863A-3D6DDB3E8FDC}"/>
                  </a:ext>
                </a:extLst>
              </p:cNvPr>
              <p:cNvSpPr txBox="1">
                <a:spLocks noRot="1" noChangeAspect="1" noMove="1" noResize="1" noEditPoints="1" noAdjustHandles="1" noChangeArrowheads="1" noChangeShapeType="1" noTextEdit="1"/>
              </p:cNvSpPr>
              <p:nvPr/>
            </p:nvSpPr>
            <p:spPr>
              <a:xfrm>
                <a:off x="1300734" y="1685879"/>
                <a:ext cx="8334756" cy="113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6">
                <a:extLst>
                  <a:ext uri="{FF2B5EF4-FFF2-40B4-BE49-F238E27FC236}">
                    <a16:creationId xmlns:a16="http://schemas.microsoft.com/office/drawing/2014/main" id="{E60CA6CB-B969-88CE-6F51-3D3F43851552}"/>
                  </a:ext>
                </a:extLst>
              </p:cNvPr>
              <p:cNvSpPr txBox="1">
                <a:spLocks/>
              </p:cNvSpPr>
              <p:nvPr/>
            </p:nvSpPr>
            <p:spPr>
              <a:xfrm>
                <a:off x="419862" y="4592217"/>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Compute model output vector </a:t>
                </a:r>
                <a14:m>
                  <m:oMath xmlns:m="http://schemas.openxmlformats.org/officeDocument/2006/math">
                    <m:r>
                      <a:rPr lang="en-US" b="0" i="1" smtClean="0">
                        <a:latin typeface="Cambria Math" panose="02040503050406030204" pitchFamily="18" charset="0"/>
                      </a:rPr>
                      <m:t>𝑦</m:t>
                    </m:r>
                  </m:oMath>
                </a14:m>
                <a:r>
                  <a:rPr lang="en-US" dirty="0"/>
                  <a:t> of dimension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,1</m:t>
                        </m:r>
                      </m:e>
                    </m:d>
                  </m:oMath>
                </a14:m>
                <a:r>
                  <a:rPr lang="en-US" dirty="0"/>
                  <a:t> for </a:t>
                </a:r>
                <a14:m>
                  <m:oMath xmlns:m="http://schemas.openxmlformats.org/officeDocument/2006/math">
                    <m:r>
                      <a:rPr lang="en-US" b="0" i="1" smtClean="0">
                        <a:latin typeface="Cambria Math" panose="02040503050406030204" pitchFamily="18" charset="0"/>
                      </a:rPr>
                      <m:t>𝐴</m:t>
                    </m:r>
                  </m:oMath>
                </a14:m>
                <a:r>
                  <a:rPr lang="en-US" dirty="0"/>
                  <a:t>, </a:t>
                </a:r>
                <a14:m>
                  <m:oMath xmlns:m="http://schemas.openxmlformats.org/officeDocument/2006/math">
                    <m:r>
                      <a:rPr lang="en-US" b="0" i="1" smtClean="0">
                        <a:latin typeface="Cambria Math" panose="02040503050406030204" pitchFamily="18" charset="0"/>
                      </a:rPr>
                      <m:t>𝐵</m:t>
                    </m:r>
                  </m:oMath>
                </a14:m>
                <a:r>
                  <a:rPr lang="en-US" dirty="0"/>
                  <a:t>, and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p:txBody>
          </p:sp>
        </mc:Choice>
        <mc:Fallback>
          <p:sp>
            <p:nvSpPr>
              <p:cNvPr id="8" name="Content Placeholder 6">
                <a:extLst>
                  <a:ext uri="{FF2B5EF4-FFF2-40B4-BE49-F238E27FC236}">
                    <a16:creationId xmlns:a16="http://schemas.microsoft.com/office/drawing/2014/main" id="{E60CA6CB-B969-88CE-6F51-3D3F43851552}"/>
                  </a:ext>
                </a:extLst>
              </p:cNvPr>
              <p:cNvSpPr txBox="1">
                <a:spLocks noRot="1" noChangeAspect="1" noMove="1" noResize="1" noEditPoints="1" noAdjustHandles="1" noChangeArrowheads="1" noChangeShapeType="1" noTextEdit="1"/>
              </p:cNvSpPr>
              <p:nvPr/>
            </p:nvSpPr>
            <p:spPr>
              <a:xfrm>
                <a:off x="419862" y="4592217"/>
                <a:ext cx="11352276" cy="476831"/>
              </a:xfrm>
              <a:prstGeom prst="rect">
                <a:avLst/>
              </a:prstGeom>
              <a:blipFill>
                <a:blip r:embed="rId6"/>
                <a:stretch>
                  <a:fillRect l="-1566" t="-12821" b="-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630C60-F372-55E0-0B27-6431DD50BB6F}"/>
                  </a:ext>
                </a:extLst>
              </p:cNvPr>
              <p:cNvSpPr txBox="1"/>
              <p:nvPr/>
            </p:nvSpPr>
            <p:spPr>
              <a:xfrm>
                <a:off x="1300734" y="4989156"/>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𝐴</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𝑄</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1</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𝑖</m:t>
                                        </m:r>
                                      </m:sub>
                                      <m:sup>
                                        <m:d>
                                          <m:dPr>
                                            <m:ctrlPr>
                                              <a:rPr lang="en-US" i="1">
                                                <a:latin typeface="Cambria Math" panose="02040503050406030204" pitchFamily="18" charset="0"/>
                                              </a:rPr>
                                            </m:ctrlPr>
                                          </m:dPr>
                                          <m:e>
                                            <m:r>
                                              <a:rPr lang="en-US" b="0" i="1" smtClean="0">
                                                <a:latin typeface="Cambria Math" panose="02040503050406030204" pitchFamily="18" charset="0"/>
                                              </a:rPr>
                                              <m:t>1</m:t>
                                            </m:r>
                                          </m:e>
                                        </m:d>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𝑑</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e>
                                </m:d>
                              </m:e>
                            </m:mr>
                            <m:mr>
                              <m:e>
                                <m:r>
                                  <a:rPr lang="en-US" i="1">
                                    <a:latin typeface="Cambria Math" panose="02040503050406030204" pitchFamily="18" charset="0"/>
                                  </a:rPr>
                                  <m:t>⋮</m:t>
                                </m:r>
                              </m:e>
                            </m:mr>
                            <m:mr>
                              <m:e>
                                <m:r>
                                  <a:rPr lang="en-US" i="1">
                                    <a:latin typeface="Cambria Math" panose="02040503050406030204" pitchFamily="18" charset="0"/>
                                  </a:rPr>
                                  <m:t>𝑄</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1</m:t>
                                        </m:r>
                                      </m:sub>
                                      <m: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i="1">
                                            <a:latin typeface="Cambria Math" panose="02040503050406030204" pitchFamily="18" charset="0"/>
                                          </a:rPr>
                                          <m:t>)</m:t>
                                        </m:r>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𝑖</m:t>
                                        </m:r>
                                      </m:sub>
                                      <m:sup>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e>
                                        </m:d>
                                      </m:sup>
                                    </m:sSubSup>
                                    <m:r>
                                      <m:rPr>
                                        <m:brk m:alnAt="7"/>
                                      </m:rPr>
                                      <a:rPr lang="en-US" i="1">
                                        <a:latin typeface="Cambria Math" panose="02040503050406030204" pitchFamily="18" charset="0"/>
                                      </a:rPr>
                                      <m:t>,</m:t>
                                    </m:r>
                                    <m:r>
                                      <a:rPr lang="en-US" i="1">
                                        <a:latin typeface="Cambria Math" panose="02040503050406030204" pitchFamily="18" charset="0"/>
                                      </a:rPr>
                                      <m:t>…,</m:t>
                                    </m:r>
                                    <m:sSubSup>
                                      <m:sSubSupPr>
                                        <m:ctrlPr>
                                          <a:rPr lang="en-US" i="1">
                                            <a:latin typeface="Cambria Math" panose="02040503050406030204" pitchFamily="18" charset="0"/>
                                          </a:rPr>
                                        </m:ctrlPr>
                                      </m:sSubSupPr>
                                      <m:e>
                                        <m:r>
                                          <m:rPr>
                                            <m:brk m:alnAt="7"/>
                                          </m:rPr>
                                          <a:rPr lang="en-US" i="1">
                                            <a:latin typeface="Cambria Math" panose="02040503050406030204" pitchFamily="18" charset="0"/>
                                          </a:rPr>
                                          <m:t>𝜉</m:t>
                                        </m:r>
                                      </m:e>
                                      <m:sub>
                                        <m:r>
                                          <m:rPr>
                                            <m:brk m:alnAt="7"/>
                                          </m:rPr>
                                          <a:rPr lang="en-US" i="1">
                                            <a:latin typeface="Cambria Math" panose="02040503050406030204" pitchFamily="18" charset="0"/>
                                          </a:rPr>
                                          <m:t>𝑑</m:t>
                                        </m:r>
                                      </m:sub>
                                      <m: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i="1">
                                            <a:latin typeface="Cambria Math" panose="02040503050406030204" pitchFamily="18" charset="0"/>
                                          </a:rPr>
                                          <m:t>)</m:t>
                                        </m:r>
                                      </m:sup>
                                    </m:sSubSup>
                                  </m:e>
                                </m:d>
                              </m:e>
                            </m:mr>
                          </m:m>
                        </m:e>
                      </m:d>
                    </m:oMath>
                  </m:oMathPara>
                </a14:m>
                <a:endParaRPr lang="en-US" dirty="0"/>
              </a:p>
            </p:txBody>
          </p:sp>
        </mc:Choice>
        <mc:Fallback>
          <p:sp>
            <p:nvSpPr>
              <p:cNvPr id="9" name="TextBox 8">
                <a:extLst>
                  <a:ext uri="{FF2B5EF4-FFF2-40B4-BE49-F238E27FC236}">
                    <a16:creationId xmlns:a16="http://schemas.microsoft.com/office/drawing/2014/main" id="{C3630C60-F372-55E0-0B27-6431DD50BB6F}"/>
                  </a:ext>
                </a:extLst>
              </p:cNvPr>
              <p:cNvSpPr txBox="1">
                <a:spLocks noRot="1" noChangeAspect="1" noMove="1" noResize="1" noEditPoints="1" noAdjustHandles="1" noChangeArrowheads="1" noChangeShapeType="1" noTextEdit="1"/>
              </p:cNvSpPr>
              <p:nvPr/>
            </p:nvSpPr>
            <p:spPr>
              <a:xfrm>
                <a:off x="1300734" y="4989156"/>
                <a:ext cx="8334756" cy="1133856"/>
              </a:xfrm>
              <a:prstGeom prst="rect">
                <a:avLst/>
              </a:prstGeom>
              <a:blipFill>
                <a:blip r:embed="rId7"/>
                <a:stretch>
                  <a:fillRect b="-3333"/>
                </a:stretch>
              </a:blipFill>
            </p:spPr>
            <p:txBody>
              <a:bodyPr/>
              <a:lstStyle/>
              <a:p>
                <a:r>
                  <a:rPr lang="en-US">
                    <a:noFill/>
                  </a:rPr>
                  <a:t> </a:t>
                </a:r>
              </a:p>
            </p:txBody>
          </p:sp>
        </mc:Fallback>
      </mc:AlternateContent>
      <p:sp>
        <p:nvSpPr>
          <p:cNvPr id="3" name="Content Placeholder 6">
            <a:extLst>
              <a:ext uri="{FF2B5EF4-FFF2-40B4-BE49-F238E27FC236}">
                <a16:creationId xmlns:a16="http://schemas.microsoft.com/office/drawing/2014/main" id="{EBC8ADE7-FBAC-FC81-9745-181D44A21D68}"/>
              </a:ext>
            </a:extLst>
          </p:cNvPr>
          <p:cNvSpPr txBox="1">
            <a:spLocks/>
          </p:cNvSpPr>
          <p:nvPr/>
        </p:nvSpPr>
        <p:spPr>
          <a:xfrm>
            <a:off x="419862" y="6251327"/>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t>Estimate full set of first- and total- order SIs using sampling estimators</a:t>
            </a:r>
          </a:p>
        </p:txBody>
      </p:sp>
    </p:spTree>
    <p:extLst>
      <p:ext uri="{BB962C8B-B14F-4D97-AF65-F5344CB8AC3E}">
        <p14:creationId xmlns:p14="http://schemas.microsoft.com/office/powerpoint/2010/main" val="23795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What is a computational model?</a:t>
            </a:r>
          </a:p>
        </p:txBody>
      </p:sp>
      <p:pic>
        <p:nvPicPr>
          <p:cNvPr id="5" name="Picture 4" descr="Diagram&#10;&#10;Description automatically generated">
            <a:extLst>
              <a:ext uri="{FF2B5EF4-FFF2-40B4-BE49-F238E27FC236}">
                <a16:creationId xmlns:a16="http://schemas.microsoft.com/office/drawing/2014/main" id="{BB1BFB38-27B2-59B2-E806-0A49435C605D}"/>
              </a:ext>
            </a:extLst>
          </p:cNvPr>
          <p:cNvPicPr>
            <a:picLocks noChangeAspect="1"/>
          </p:cNvPicPr>
          <p:nvPr/>
        </p:nvPicPr>
        <p:blipFill rotWithShape="1">
          <a:blip r:embed="rId2">
            <a:extLst>
              <a:ext uri="{28A0092B-C50C-407E-A947-70E740481C1C}">
                <a14:useLocalDpi xmlns:a14="http://schemas.microsoft.com/office/drawing/2010/main" val="0"/>
              </a:ext>
            </a:extLst>
          </a:blip>
          <a:srcRect l="3644" t="8339" r="6045"/>
          <a:stretch/>
        </p:blipFill>
        <p:spPr>
          <a:xfrm>
            <a:off x="279708" y="1559385"/>
            <a:ext cx="6786563" cy="3381202"/>
          </a:xfrm>
          <a:prstGeom prst="rect">
            <a:avLst/>
          </a:prstGeom>
        </p:spPr>
      </p:pic>
      <p:sp>
        <p:nvSpPr>
          <p:cNvPr id="8" name="TextBox 7">
            <a:extLst>
              <a:ext uri="{FF2B5EF4-FFF2-40B4-BE49-F238E27FC236}">
                <a16:creationId xmlns:a16="http://schemas.microsoft.com/office/drawing/2014/main" id="{8AC63CF8-B60D-B545-15C3-F73B990B3909}"/>
              </a:ext>
            </a:extLst>
          </p:cNvPr>
          <p:cNvSpPr txBox="1"/>
          <p:nvPr/>
        </p:nvSpPr>
        <p:spPr>
          <a:xfrm>
            <a:off x="1770064" y="4836809"/>
            <a:ext cx="380585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Computational modeling diagram</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EF33E4-1C85-B4CF-2AD3-9E0B643D2F38}"/>
                  </a:ext>
                </a:extLst>
              </p:cNvPr>
              <p:cNvSpPr txBox="1"/>
              <p:nvPr/>
            </p:nvSpPr>
            <p:spPr>
              <a:xfrm>
                <a:off x="8427720" y="2271015"/>
                <a:ext cx="2286000" cy="369332"/>
              </a:xfrm>
              <a:prstGeom prst="rect">
                <a:avLst/>
              </a:prstGeom>
              <a:noFill/>
              <a:ln>
                <a:noFill/>
              </a:ln>
            </p:spPr>
            <p:txBody>
              <a:bodyPr wrap="square" rtlCol="0">
                <a:spAutoFit/>
              </a:bodyPr>
              <a:lstStyle/>
              <a:p>
                <a:pPr algn="ctr"/>
                <a:r>
                  <a:rPr lang="en-US" b="1" dirty="0">
                    <a:latin typeface="Arial" panose="020B0604020202020204" pitchFamily="34" charset="0"/>
                    <a:cs typeface="Arial" panose="020B0604020202020204" pitchFamily="34" charset="0"/>
                  </a:rPr>
                  <a:t>Data</a:t>
                </a:r>
                <a:r>
                  <a:rPr lang="en-US" dirty="0">
                    <a:latin typeface="Arial" panose="020B0604020202020204" pitchFamily="34" charset="0"/>
                    <a:cs typeface="Arial" panose="020B0604020202020204" pitchFamily="34" charset="0"/>
                  </a:rPr>
                  <a: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latin typeface="Arial" panose="020B0604020202020204" pitchFamily="34" charset="0"/>
                    <a:cs typeface="Arial" panose="020B0604020202020204" pitchFamily="34" charset="0"/>
                  </a:rPr>
                  <a:t> </a:t>
                </a:r>
              </a:p>
            </p:txBody>
          </p:sp>
        </mc:Choice>
        <mc:Fallback xmlns="">
          <p:sp>
            <p:nvSpPr>
              <p:cNvPr id="14" name="TextBox 13">
                <a:extLst>
                  <a:ext uri="{FF2B5EF4-FFF2-40B4-BE49-F238E27FC236}">
                    <a16:creationId xmlns:a16="http://schemas.microsoft.com/office/drawing/2014/main" id="{5BEF33E4-1C85-B4CF-2AD3-9E0B643D2F38}"/>
                  </a:ext>
                </a:extLst>
              </p:cNvPr>
              <p:cNvSpPr txBox="1">
                <a:spLocks noRot="1" noChangeAspect="1" noMove="1" noResize="1" noEditPoints="1" noAdjustHandles="1" noChangeArrowheads="1" noChangeShapeType="1" noTextEdit="1"/>
              </p:cNvSpPr>
              <p:nvPr/>
            </p:nvSpPr>
            <p:spPr>
              <a:xfrm>
                <a:off x="8427720" y="2271015"/>
                <a:ext cx="2286000" cy="369332"/>
              </a:xfrm>
              <a:prstGeom prst="rect">
                <a:avLst/>
              </a:prstGeom>
              <a:blipFill>
                <a:blip r:embed="rId3"/>
                <a:stretch>
                  <a:fillRect t="-10345" b="-275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49DC1D-4D30-5243-919E-314A8E4B5B7A}"/>
                  </a:ext>
                </a:extLst>
              </p:cNvPr>
              <p:cNvSpPr txBox="1"/>
              <p:nvPr/>
            </p:nvSpPr>
            <p:spPr>
              <a:xfrm>
                <a:off x="8656320" y="2858341"/>
                <a:ext cx="1828800" cy="369332"/>
              </a:xfrm>
              <a:prstGeom prst="rect">
                <a:avLst/>
              </a:prstGeom>
              <a:noFill/>
              <a:ln>
                <a:noFill/>
              </a:ln>
            </p:spPr>
            <p:txBody>
              <a:bodyPr wrap="none" rtlCol="0">
                <a:spAutoFit/>
              </a:bodyPr>
              <a:lstStyle/>
              <a:p>
                <a:pPr algn="ctr"/>
                <a:r>
                  <a:rPr lang="en-US" b="1" dirty="0">
                    <a:latin typeface="Arial" panose="020B0604020202020204" pitchFamily="34" charset="0"/>
                    <a:cs typeface="Arial" panose="020B0604020202020204" pitchFamily="34" charset="0"/>
                  </a:rPr>
                  <a:t>Model</a:t>
                </a:r>
                <a:r>
                  <a:rPr lang="en-US" dirty="0">
                    <a:latin typeface="Arial" panose="020B0604020202020204" pitchFamily="34" charset="0"/>
                    <a:cs typeface="Arial" panose="020B0604020202020204" pitchFamily="34" charset="0"/>
                  </a:rPr>
                  <a:t>  </a:t>
                </a:r>
                <a14:m>
                  <m:oMath xmlns:m="http://schemas.openxmlformats.org/officeDocument/2006/math">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r>
                      <m:rPr>
                        <m:sty m:val="p"/>
                      </m:rPr>
                      <a:rPr lang="en-US" b="0" i="0" smtClean="0">
                        <a:latin typeface="Cambria Math" panose="02040503050406030204" pitchFamily="18" charset="0"/>
                      </a:rPr>
                      <m:t>y</m:t>
                    </m:r>
                  </m:oMath>
                </a14:m>
                <a:endParaRPr lang="en-US" dirty="0">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1349DC1D-4D30-5243-919E-314A8E4B5B7A}"/>
                  </a:ext>
                </a:extLst>
              </p:cNvPr>
              <p:cNvSpPr txBox="1">
                <a:spLocks noRot="1" noChangeAspect="1" noMove="1" noResize="1" noEditPoints="1" noAdjustHandles="1" noChangeArrowheads="1" noChangeShapeType="1" noTextEdit="1"/>
              </p:cNvSpPr>
              <p:nvPr/>
            </p:nvSpPr>
            <p:spPr>
              <a:xfrm>
                <a:off x="8656320" y="2858341"/>
                <a:ext cx="1828800" cy="369332"/>
              </a:xfrm>
              <a:prstGeom prst="rect">
                <a:avLst/>
              </a:prstGeom>
              <a:blipFill>
                <a:blip r:embed="rId4"/>
                <a:stretch>
                  <a:fillRect l="-690" t="-10345" b="-31034"/>
                </a:stretch>
              </a:blipFill>
              <a:ln>
                <a:noFill/>
              </a:ln>
            </p:spPr>
            <p:txBody>
              <a:bodyPr/>
              <a:lstStyle/>
              <a:p>
                <a:r>
                  <a:rPr lang="en-US">
                    <a:noFill/>
                  </a:rPr>
                  <a:t> </a:t>
                </a:r>
              </a:p>
            </p:txBody>
          </p:sp>
        </mc:Fallback>
      </mc:AlternateContent>
      <p:sp>
        <p:nvSpPr>
          <p:cNvPr id="17" name="TextBox 16">
            <a:extLst>
              <a:ext uri="{FF2B5EF4-FFF2-40B4-BE49-F238E27FC236}">
                <a16:creationId xmlns:a16="http://schemas.microsoft.com/office/drawing/2014/main" id="{C9C1CD76-F2AF-A791-2C92-BB833B5F769C}"/>
              </a:ext>
            </a:extLst>
          </p:cNvPr>
          <p:cNvSpPr txBox="1"/>
          <p:nvPr/>
        </p:nvSpPr>
        <p:spPr>
          <a:xfrm>
            <a:off x="8610600" y="3429000"/>
            <a:ext cx="1920240" cy="369332"/>
          </a:xfrm>
          <a:prstGeom prst="rect">
            <a:avLst/>
          </a:prstGeom>
          <a:noFill/>
          <a:ln>
            <a:noFill/>
          </a:ln>
        </p:spPr>
        <p:txBody>
          <a:bodyPr wrap="square" rtlCol="0">
            <a:spAutoFit/>
          </a:bodyPr>
          <a:lstStyle/>
          <a:p>
            <a:r>
              <a:rPr lang="en-US" b="1" dirty="0">
                <a:latin typeface="Arial" panose="020B0604020202020204" pitchFamily="34" charset="0"/>
                <a:cs typeface="Arial" panose="020B0604020202020204" pitchFamily="34" charset="0"/>
              </a:rPr>
              <a:t>Simulation</a:t>
            </a:r>
            <a:r>
              <a:rPr lang="en-US" dirty="0">
                <a:latin typeface="Arial" panose="020B0604020202020204" pitchFamily="34" charset="0"/>
                <a:cs typeface="Arial" panose="020B0604020202020204" pitchFamily="34" charset="0"/>
              </a:rPr>
              <a:t>  </a:t>
            </a:r>
          </a:p>
        </p:txBody>
      </p:sp>
      <p:pic>
        <p:nvPicPr>
          <p:cNvPr id="19" name="Graphic 18" descr="Programmer female with solid fill">
            <a:extLst>
              <a:ext uri="{FF2B5EF4-FFF2-40B4-BE49-F238E27FC236}">
                <a16:creationId xmlns:a16="http://schemas.microsoft.com/office/drawing/2014/main" id="{E3F4B679-F056-EF59-8B53-5E0219AB9E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9700" y="3337345"/>
            <a:ext cx="481511" cy="48151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98A7BFE-0759-A084-0E46-B0E41E3D8C7A}"/>
                  </a:ext>
                </a:extLst>
              </p:cNvPr>
              <p:cNvSpPr txBox="1"/>
              <p:nvPr/>
            </p:nvSpPr>
            <p:spPr>
              <a:xfrm>
                <a:off x="7741920" y="4033929"/>
                <a:ext cx="3657600" cy="369332"/>
              </a:xfrm>
              <a:prstGeom prst="rect">
                <a:avLst/>
              </a:prstGeom>
              <a:noFill/>
              <a:ln>
                <a:noFill/>
              </a:ln>
            </p:spPr>
            <p:txBody>
              <a:bodyPr wrap="square" rtlCol="0">
                <a:spAutoFit/>
              </a:bodyPr>
              <a:lstStyle/>
              <a:p>
                <a:r>
                  <a:rPr lang="en-US" b="1" dirty="0">
                    <a:latin typeface="Arial" panose="020B0604020202020204" pitchFamily="34" charset="0"/>
                    <a:cs typeface="Arial" panose="020B0604020202020204" pitchFamily="34" charset="0"/>
                  </a:rPr>
                  <a:t>Test</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simulation</a:t>
                </a:r>
                <a:r>
                  <a:rPr lang="en-US" dirty="0">
                    <a:latin typeface="Arial" panose="020B0604020202020204" pitchFamily="34" charset="0"/>
                    <a:cs typeface="Arial" panose="020B0604020202020204" pitchFamily="34" charset="0"/>
                  </a:rPr>
                  <a:t>  </a:t>
                </a:r>
                <a14:m>
                  <m:oMath xmlns:m="http://schemas.openxmlformats.org/officeDocument/2006/math">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 </m:t>
                    </m:r>
                  </m:oMath>
                </a14:m>
                <a:endParaRPr lang="en-US"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A98A7BFE-0759-A084-0E46-B0E41E3D8C7A}"/>
                  </a:ext>
                </a:extLst>
              </p:cNvPr>
              <p:cNvSpPr txBox="1">
                <a:spLocks noRot="1" noChangeAspect="1" noMove="1" noResize="1" noEditPoints="1" noAdjustHandles="1" noChangeArrowheads="1" noChangeShapeType="1" noTextEdit="1"/>
              </p:cNvSpPr>
              <p:nvPr/>
            </p:nvSpPr>
            <p:spPr>
              <a:xfrm>
                <a:off x="7741920" y="4033929"/>
                <a:ext cx="3657600" cy="369332"/>
              </a:xfrm>
              <a:prstGeom prst="rect">
                <a:avLst/>
              </a:prstGeom>
              <a:blipFill>
                <a:blip r:embed="rId7"/>
                <a:stretch>
                  <a:fillRect l="-1384" t="-6667"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003A2D-B652-5CBF-753E-D1B0A2ABD0C3}"/>
                  </a:ext>
                </a:extLst>
              </p:cNvPr>
              <p:cNvSpPr txBox="1"/>
              <p:nvPr/>
            </p:nvSpPr>
            <p:spPr>
              <a:xfrm>
                <a:off x="10756605" y="4033929"/>
                <a:ext cx="73686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dirty="0"/>
                  <a:t> ?</a:t>
                </a:r>
              </a:p>
            </p:txBody>
          </p:sp>
        </mc:Choice>
        <mc:Fallback xmlns="">
          <p:sp>
            <p:nvSpPr>
              <p:cNvPr id="21" name="TextBox 20">
                <a:extLst>
                  <a:ext uri="{FF2B5EF4-FFF2-40B4-BE49-F238E27FC236}">
                    <a16:creationId xmlns:a16="http://schemas.microsoft.com/office/drawing/2014/main" id="{27003A2D-B652-5CBF-753E-D1B0A2ABD0C3}"/>
                  </a:ext>
                </a:extLst>
              </p:cNvPr>
              <p:cNvSpPr txBox="1">
                <a:spLocks noRot="1" noChangeAspect="1" noMove="1" noResize="1" noEditPoints="1" noAdjustHandles="1" noChangeArrowheads="1" noChangeShapeType="1" noTextEdit="1"/>
              </p:cNvSpPr>
              <p:nvPr/>
            </p:nvSpPr>
            <p:spPr>
              <a:xfrm>
                <a:off x="10756605" y="4033929"/>
                <a:ext cx="736868" cy="369332"/>
              </a:xfrm>
              <a:prstGeom prst="rect">
                <a:avLst/>
              </a:prstGeom>
              <a:blipFill>
                <a:blip r:embed="rId8"/>
                <a:stretch>
                  <a:fillRect t="-6667" r="-6897" b="-26667"/>
                </a:stretch>
              </a:blipFill>
            </p:spPr>
            <p:txBody>
              <a:bodyPr/>
              <a:lstStyle/>
              <a:p>
                <a:r>
                  <a:rPr lang="en-US">
                    <a:noFill/>
                  </a:rPr>
                  <a:t> </a:t>
                </a:r>
              </a:p>
            </p:txBody>
          </p:sp>
        </mc:Fallback>
      </mc:AlternateContent>
      <p:pic>
        <p:nvPicPr>
          <p:cNvPr id="22" name="Graphic 21" descr="Programmer female with solid fill">
            <a:extLst>
              <a:ext uri="{FF2B5EF4-FFF2-40B4-BE49-F238E27FC236}">
                <a16:creationId xmlns:a16="http://schemas.microsoft.com/office/drawing/2014/main" id="{D79DAF50-6449-43F8-92B4-9EBAAA4E9C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75094" y="3977839"/>
            <a:ext cx="481511" cy="481511"/>
          </a:xfrm>
          <a:prstGeom prst="rect">
            <a:avLst/>
          </a:prstGeom>
        </p:spPr>
      </p:pic>
    </p:spTree>
    <p:extLst>
      <p:ext uri="{BB962C8B-B14F-4D97-AF65-F5344CB8AC3E}">
        <p14:creationId xmlns:p14="http://schemas.microsoft.com/office/powerpoint/2010/main" val="1640905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4076-AAAC-7EDD-9EA0-4E6367A4645D}"/>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p:sp>
        <p:nvSpPr>
          <p:cNvPr id="4" name="Content Placeholder 6">
            <a:extLst>
              <a:ext uri="{FF2B5EF4-FFF2-40B4-BE49-F238E27FC236}">
                <a16:creationId xmlns:a16="http://schemas.microsoft.com/office/drawing/2014/main" id="{1532D797-C562-97E0-E8F1-C909FE15F85E}"/>
              </a:ext>
            </a:extLst>
          </p:cNvPr>
          <p:cNvSpPr txBox="1">
            <a:spLocks/>
          </p:cNvSpPr>
          <p:nvPr/>
        </p:nvSpPr>
        <p:spPr>
          <a:xfrm>
            <a:off x="839724" y="939739"/>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t>Estimate full set of first- and total- order SIs using sampling estimators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4ED613-9A17-BC69-C620-E19B958F852B}"/>
                  </a:ext>
                </a:extLst>
              </p:cNvPr>
              <p:cNvSpPr txBox="1"/>
              <p:nvPr/>
            </p:nvSpPr>
            <p:spPr>
              <a:xfrm>
                <a:off x="548319" y="2229441"/>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5" name="TextBox 4">
                <a:extLst>
                  <a:ext uri="{FF2B5EF4-FFF2-40B4-BE49-F238E27FC236}">
                    <a16:creationId xmlns:a16="http://schemas.microsoft.com/office/drawing/2014/main" id="{254ED613-9A17-BC69-C620-E19B958F852B}"/>
                  </a:ext>
                </a:extLst>
              </p:cNvPr>
              <p:cNvSpPr txBox="1">
                <a:spLocks noRot="1" noChangeAspect="1" noMove="1" noResize="1" noEditPoints="1" noAdjustHandles="1" noChangeArrowheads="1" noChangeShapeType="1" noTextEdit="1"/>
              </p:cNvSpPr>
              <p:nvPr/>
            </p:nvSpPr>
            <p:spPr>
              <a:xfrm>
                <a:off x="548319" y="2229441"/>
                <a:ext cx="11095359" cy="1483676"/>
              </a:xfrm>
              <a:prstGeom prst="rect">
                <a:avLst/>
              </a:prstGeom>
              <a:blipFill>
                <a:blip r:embed="rId2"/>
                <a:stretch>
                  <a:fillRect t="-33051" b="-508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75B307-54A4-736F-5FDB-22F6FEFE37ED}"/>
              </a:ext>
            </a:extLst>
          </p:cNvPr>
          <p:cNvSpPr txBox="1"/>
          <p:nvPr/>
        </p:nvSpPr>
        <p:spPr>
          <a:xfrm>
            <a:off x="1755677" y="1531843"/>
            <a:ext cx="86806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Different sampling estimators have slightly different properties.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32DF99-749C-EA2D-09ED-4345E929A25D}"/>
                  </a:ext>
                </a:extLst>
              </p:cNvPr>
              <p:cNvSpPr txBox="1"/>
              <p:nvPr/>
            </p:nvSpPr>
            <p:spPr>
              <a:xfrm>
                <a:off x="548318" y="4170379"/>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sub>
                      </m:sSub>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C632DF99-749C-EA2D-09ED-4345E929A25D}"/>
                  </a:ext>
                </a:extLst>
              </p:cNvPr>
              <p:cNvSpPr txBox="1">
                <a:spLocks noRot="1" noChangeAspect="1" noMove="1" noResize="1" noEditPoints="1" noAdjustHandles="1" noChangeArrowheads="1" noChangeShapeType="1" noTextEdit="1"/>
              </p:cNvSpPr>
              <p:nvPr/>
            </p:nvSpPr>
            <p:spPr>
              <a:xfrm>
                <a:off x="548318" y="4170379"/>
                <a:ext cx="11095359" cy="1510413"/>
              </a:xfrm>
              <a:prstGeom prst="rect">
                <a:avLst/>
              </a:prstGeom>
              <a:blipFill>
                <a:blip r:embed="rId3"/>
                <a:stretch>
                  <a:fillRect t="-30833" b="-50000"/>
                </a:stretch>
              </a:blipFill>
            </p:spPr>
            <p:txBody>
              <a:bodyPr/>
              <a:lstStyle/>
              <a:p>
                <a:r>
                  <a:rPr lang="en-US">
                    <a:noFill/>
                  </a:rPr>
                  <a:t> </a:t>
                </a:r>
              </a:p>
            </p:txBody>
          </p:sp>
        </mc:Fallback>
      </mc:AlternateContent>
    </p:spTree>
    <p:extLst>
      <p:ext uri="{BB962C8B-B14F-4D97-AF65-F5344CB8AC3E}">
        <p14:creationId xmlns:p14="http://schemas.microsoft.com/office/powerpoint/2010/main" val="2747049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6EF63-62EB-D739-4C46-819034409BA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D95E7E-0F76-4141-A860-800CD8CE37D0}"/>
                  </a:ext>
                </a:extLst>
              </p:cNvPr>
              <p:cNvSpPr txBox="1"/>
              <p:nvPr/>
            </p:nvSpPr>
            <p:spPr>
              <a:xfrm>
                <a:off x="548316" y="2229441"/>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5" name="TextBox 4">
                <a:extLst>
                  <a:ext uri="{FF2B5EF4-FFF2-40B4-BE49-F238E27FC236}">
                    <a16:creationId xmlns:a16="http://schemas.microsoft.com/office/drawing/2014/main" id="{31D95E7E-0F76-4141-A860-800CD8CE37D0}"/>
                  </a:ext>
                </a:extLst>
              </p:cNvPr>
              <p:cNvSpPr txBox="1">
                <a:spLocks noRot="1" noChangeAspect="1" noMove="1" noResize="1" noEditPoints="1" noAdjustHandles="1" noChangeArrowheads="1" noChangeShapeType="1" noTextEdit="1"/>
              </p:cNvSpPr>
              <p:nvPr/>
            </p:nvSpPr>
            <p:spPr>
              <a:xfrm>
                <a:off x="548316" y="2229441"/>
                <a:ext cx="11095359" cy="1483676"/>
              </a:xfrm>
              <a:prstGeom prst="rect">
                <a:avLst/>
              </a:prstGeom>
              <a:blipFill>
                <a:blip r:embed="rId2"/>
                <a:stretch>
                  <a:fillRect t="-33051" b="-508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A2E5318-8165-69A4-237E-2B89D6A8661A}"/>
                  </a:ext>
                </a:extLst>
              </p:cNvPr>
              <p:cNvSpPr txBox="1"/>
              <p:nvPr/>
            </p:nvSpPr>
            <p:spPr>
              <a:xfrm>
                <a:off x="548315" y="4170379"/>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EA2E5318-8165-69A4-237E-2B89D6A8661A}"/>
                  </a:ext>
                </a:extLst>
              </p:cNvPr>
              <p:cNvSpPr txBox="1">
                <a:spLocks noRot="1" noChangeAspect="1" noMove="1" noResize="1" noEditPoints="1" noAdjustHandles="1" noChangeArrowheads="1" noChangeShapeType="1" noTextEdit="1"/>
              </p:cNvSpPr>
              <p:nvPr/>
            </p:nvSpPr>
            <p:spPr>
              <a:xfrm>
                <a:off x="548315" y="4170379"/>
                <a:ext cx="11095359" cy="1510413"/>
              </a:xfrm>
              <a:prstGeom prst="rect">
                <a:avLst/>
              </a:prstGeom>
              <a:blipFill>
                <a:blip r:embed="rId3"/>
                <a:stretch>
                  <a:fillRect t="-30833" b="-500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1578D03-387D-92D6-B9B6-A5694190AE9F}"/>
              </a:ext>
            </a:extLst>
          </p:cNvPr>
          <p:cNvSpPr>
            <a:spLocks noGrp="1"/>
          </p:cNvSpPr>
          <p:nvPr>
            <p:ph type="title"/>
          </p:nvPr>
        </p:nvSpPr>
        <p:spPr/>
        <p:txBody>
          <a:bodyPr>
            <a:normAutofit fontScale="90000"/>
          </a:bodyPr>
          <a:lstStyle/>
          <a:p>
            <a:r>
              <a:rPr lang="en-US" dirty="0"/>
              <a:t>Standard Approach – With stochastic solvers</a:t>
            </a:r>
          </a:p>
        </p:txBody>
      </p:sp>
      <p:sp>
        <p:nvSpPr>
          <p:cNvPr id="4" name="Content Placeholder 6">
            <a:extLst>
              <a:ext uri="{FF2B5EF4-FFF2-40B4-BE49-F238E27FC236}">
                <a16:creationId xmlns:a16="http://schemas.microsoft.com/office/drawing/2014/main" id="{1CDE2D66-DCFD-78A7-9781-4D44B2EF5883}"/>
              </a:ext>
            </a:extLst>
          </p:cNvPr>
          <p:cNvSpPr txBox="1">
            <a:spLocks/>
          </p:cNvSpPr>
          <p:nvPr/>
        </p:nvSpPr>
        <p:spPr>
          <a:xfrm>
            <a:off x="839724" y="939739"/>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t>Estimate full set of first- and total- order SIs using sampling estimators</a:t>
            </a:r>
          </a:p>
        </p:txBody>
      </p:sp>
      <p:sp>
        <p:nvSpPr>
          <p:cNvPr id="11" name="TextBox 10">
            <a:extLst>
              <a:ext uri="{FF2B5EF4-FFF2-40B4-BE49-F238E27FC236}">
                <a16:creationId xmlns:a16="http://schemas.microsoft.com/office/drawing/2014/main" id="{FF15AFC7-4FDD-4CA1-DA14-7724759C9747}"/>
              </a:ext>
            </a:extLst>
          </p:cNvPr>
          <p:cNvSpPr txBox="1"/>
          <p:nvPr/>
        </p:nvSpPr>
        <p:spPr>
          <a:xfrm>
            <a:off x="1755677" y="1531843"/>
            <a:ext cx="86806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Different sampling estimators have slightly different properties.</a:t>
            </a:r>
          </a:p>
        </p:txBody>
      </p:sp>
    </p:spTree>
    <p:extLst>
      <p:ext uri="{BB962C8B-B14F-4D97-AF65-F5344CB8AC3E}">
        <p14:creationId xmlns:p14="http://schemas.microsoft.com/office/powerpoint/2010/main" val="640654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A2AF-313D-4D69-1C40-E86402B3B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716D1-A331-EB01-1D6D-744BCE200BEA}"/>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mc:Choice xmlns:a14="http://schemas.microsoft.com/office/drawing/2010/main" Requires="a14">
          <p:sp>
            <p:nvSpPr>
              <p:cNvPr id="11" name="Content Placeholder 6">
                <a:extLst>
                  <a:ext uri="{FF2B5EF4-FFF2-40B4-BE49-F238E27FC236}">
                    <a16:creationId xmlns:a16="http://schemas.microsoft.com/office/drawing/2014/main" id="{383A4E36-2ECC-1071-2048-907D99D8909B}"/>
                  </a:ext>
                </a:extLst>
              </p:cNvPr>
              <p:cNvSpPr txBox="1">
                <a:spLocks/>
              </p:cNvSpPr>
              <p:nvPr/>
            </p:nvSpPr>
            <p:spPr>
              <a:xfrm>
                <a:off x="3048000" y="1820994"/>
                <a:ext cx="6096000" cy="126291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i="1" smtClean="0">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b="0" i="1" smtClean="0">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SupPr>
                                <m:e>
                                  <m:r>
                                    <a:rPr lang="en-US" sz="2400" b="0" i="1" smtClean="0">
                                      <a:solidFill>
                                        <a:srgbClr val="FFFFFF">
                                          <a:lumMod val="25000"/>
                                        </a:srgbClr>
                                      </a:solidFill>
                                      <a:latin typeface="Cambria Math" panose="02040503050406030204" pitchFamily="18" charset="0"/>
                                      <a:ea typeface="Cambria Math" panose="02040503050406030204" pitchFamily="18" charset="0"/>
                                    </a:rPr>
                                    <m:t>𝜎</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up>
                                  <m:r>
                                    <a:rPr lang="en-US" sz="2400" b="0" i="1" smtClean="0">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1" name="Content Placeholder 6">
                <a:extLst>
                  <a:ext uri="{FF2B5EF4-FFF2-40B4-BE49-F238E27FC236}">
                    <a16:creationId xmlns:a16="http://schemas.microsoft.com/office/drawing/2014/main" id="{383A4E36-2ECC-1071-2048-907D99D8909B}"/>
                  </a:ext>
                </a:extLst>
              </p:cNvPr>
              <p:cNvSpPr txBox="1">
                <a:spLocks noRot="1" noChangeAspect="1" noMove="1" noResize="1" noEditPoints="1" noAdjustHandles="1" noChangeArrowheads="1" noChangeShapeType="1" noTextEdit="1"/>
              </p:cNvSpPr>
              <p:nvPr/>
            </p:nvSpPr>
            <p:spPr>
              <a:xfrm>
                <a:off x="3048000" y="1820994"/>
                <a:ext cx="6096000" cy="1262910"/>
              </a:xfrm>
              <a:prstGeom prst="rect">
                <a:avLst/>
              </a:prstGeom>
              <a:blipFill>
                <a:blip r:embed="rId2"/>
                <a:stretch>
                  <a:fillRect t="-2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6">
                <a:extLst>
                  <a:ext uri="{FF2B5EF4-FFF2-40B4-BE49-F238E27FC236}">
                    <a16:creationId xmlns:a16="http://schemas.microsoft.com/office/drawing/2014/main" id="{842D6ACB-A313-1446-3EB4-55EB6CEC82FA}"/>
                  </a:ext>
                </a:extLst>
              </p:cNvPr>
              <p:cNvSpPr txBox="1">
                <a:spLocks/>
              </p:cNvSpPr>
              <p:nvPr/>
            </p:nvSpPr>
            <p:spPr>
              <a:xfrm>
                <a:off x="1869141" y="3312818"/>
                <a:ext cx="8453718" cy="13957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i="1">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4" name="Content Placeholder 6">
                <a:extLst>
                  <a:ext uri="{FF2B5EF4-FFF2-40B4-BE49-F238E27FC236}">
                    <a16:creationId xmlns:a16="http://schemas.microsoft.com/office/drawing/2014/main" id="{842D6ACB-A313-1446-3EB4-55EB6CEC82FA}"/>
                  </a:ext>
                </a:extLst>
              </p:cNvPr>
              <p:cNvSpPr txBox="1">
                <a:spLocks noRot="1" noChangeAspect="1" noMove="1" noResize="1" noEditPoints="1" noAdjustHandles="1" noChangeArrowheads="1" noChangeShapeType="1" noTextEdit="1"/>
              </p:cNvSpPr>
              <p:nvPr/>
            </p:nvSpPr>
            <p:spPr>
              <a:xfrm>
                <a:off x="1869141" y="3312818"/>
                <a:ext cx="8453718" cy="1395703"/>
              </a:xfrm>
              <a:prstGeom prst="rect">
                <a:avLst/>
              </a:prstGeom>
              <a:blipFill>
                <a:blip r:embed="rId3"/>
                <a:stretch>
                  <a:fillRect t="-4505" b="-36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14A4A7D-D752-AC69-F879-DE9913FAA90E}"/>
                  </a:ext>
                </a:extLst>
              </p:cNvPr>
              <p:cNvSpPr>
                <a:spLocks noGrp="1"/>
              </p:cNvSpPr>
              <p:nvPr>
                <p:ph idx="1"/>
              </p:nvPr>
            </p:nvSpPr>
            <p:spPr>
              <a:xfrm>
                <a:off x="382814" y="1139957"/>
                <a:ext cx="11426372" cy="681037"/>
              </a:xfrm>
            </p:spPr>
            <p:txBody>
              <a:bodyPr/>
              <a:lstStyle/>
              <a:p>
                <a:r>
                  <a:rPr lang="en-US" dirty="0"/>
                  <a:t>Consider effect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oMath>
                </a14:m>
                <a:endParaRPr lang="en-US" dirty="0"/>
              </a:p>
            </p:txBody>
          </p:sp>
        </mc:Choice>
        <mc:Fallback>
          <p:sp>
            <p:nvSpPr>
              <p:cNvPr id="7" name="Content Placeholder 6">
                <a:extLst>
                  <a:ext uri="{FF2B5EF4-FFF2-40B4-BE49-F238E27FC236}">
                    <a16:creationId xmlns:a16="http://schemas.microsoft.com/office/drawing/2014/main" id="{414A4A7D-D752-AC69-F879-DE9913FAA90E}"/>
                  </a:ext>
                </a:extLst>
              </p:cNvPr>
              <p:cNvSpPr>
                <a:spLocks noGrp="1" noRot="1" noChangeAspect="1" noMove="1" noResize="1" noEditPoints="1" noAdjustHandles="1" noChangeArrowheads="1" noChangeShapeType="1" noTextEdit="1"/>
              </p:cNvSpPr>
              <p:nvPr>
                <p:ph idx="1"/>
              </p:nvPr>
            </p:nvSpPr>
            <p:spPr>
              <a:xfrm>
                <a:off x="382814" y="1139957"/>
                <a:ext cx="11426372" cy="681037"/>
              </a:xfrm>
              <a:blipFill>
                <a:blip r:embed="rId4"/>
                <a:stretch>
                  <a:fillRect l="-778" t="-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6">
                <a:extLst>
                  <a:ext uri="{FF2B5EF4-FFF2-40B4-BE49-F238E27FC236}">
                    <a16:creationId xmlns:a16="http://schemas.microsoft.com/office/drawing/2014/main" id="{8CC3BBCF-199C-2F46-4D04-35CA680A59CE}"/>
                  </a:ext>
                </a:extLst>
              </p:cNvPr>
              <p:cNvSpPr txBox="1">
                <a:spLocks/>
              </p:cNvSpPr>
              <p:nvPr/>
            </p:nvSpPr>
            <p:spPr>
              <a:xfrm>
                <a:off x="382814" y="5273580"/>
                <a:ext cx="11426372" cy="681037"/>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How does this compare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𝑖</m:t>
                        </m:r>
                      </m:sub>
                    </m:sSub>
                  </m:oMath>
                </a14:m>
                <a:r>
                  <a:rPr lang="en-US" dirty="0"/>
                  <a:t>?</a:t>
                </a:r>
              </a:p>
            </p:txBody>
          </p:sp>
        </mc:Choice>
        <mc:Fallback>
          <p:sp>
            <p:nvSpPr>
              <p:cNvPr id="8" name="Content Placeholder 6">
                <a:extLst>
                  <a:ext uri="{FF2B5EF4-FFF2-40B4-BE49-F238E27FC236}">
                    <a16:creationId xmlns:a16="http://schemas.microsoft.com/office/drawing/2014/main" id="{8CC3BBCF-199C-2F46-4D04-35CA680A59CE}"/>
                  </a:ext>
                </a:extLst>
              </p:cNvPr>
              <p:cNvSpPr txBox="1">
                <a:spLocks noRot="1" noChangeAspect="1" noMove="1" noResize="1" noEditPoints="1" noAdjustHandles="1" noChangeArrowheads="1" noChangeShapeType="1" noTextEdit="1"/>
              </p:cNvSpPr>
              <p:nvPr/>
            </p:nvSpPr>
            <p:spPr>
              <a:xfrm>
                <a:off x="382814" y="5273580"/>
                <a:ext cx="11426372" cy="681037"/>
              </a:xfrm>
              <a:prstGeom prst="rect">
                <a:avLst/>
              </a:prstGeom>
              <a:blipFill>
                <a:blip r:embed="rId5"/>
                <a:stretch>
                  <a:fillRect l="-778" t="-129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200E89E-CADB-57CD-98FE-4AD83009AB43}"/>
                  </a:ext>
                </a:extLst>
              </p:cNvPr>
              <p:cNvSpPr txBox="1"/>
              <p:nvPr/>
            </p:nvSpPr>
            <p:spPr>
              <a:xfrm>
                <a:off x="9450407" y="2171187"/>
                <a:ext cx="6342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oMath>
                  </m:oMathPara>
                </a14:m>
                <a:endParaRPr lang="en-US" sz="2400" dirty="0"/>
              </a:p>
            </p:txBody>
          </p:sp>
        </mc:Choice>
        <mc:Fallback>
          <p:sp>
            <p:nvSpPr>
              <p:cNvPr id="9" name="TextBox 8">
                <a:extLst>
                  <a:ext uri="{FF2B5EF4-FFF2-40B4-BE49-F238E27FC236}">
                    <a16:creationId xmlns:a16="http://schemas.microsoft.com/office/drawing/2014/main" id="{6200E89E-CADB-57CD-98FE-4AD83009AB43}"/>
                  </a:ext>
                </a:extLst>
              </p:cNvPr>
              <p:cNvSpPr txBox="1">
                <a:spLocks noRot="1" noChangeAspect="1" noMove="1" noResize="1" noEditPoints="1" noAdjustHandles="1" noChangeArrowheads="1" noChangeShapeType="1" noTextEdit="1"/>
              </p:cNvSpPr>
              <p:nvPr/>
            </p:nvSpPr>
            <p:spPr>
              <a:xfrm>
                <a:off x="9450407" y="2171187"/>
                <a:ext cx="634213" cy="369332"/>
              </a:xfrm>
              <a:prstGeom prst="rect">
                <a:avLst/>
              </a:prstGeom>
              <a:blipFill>
                <a:blip r:embed="rId6"/>
                <a:stretch>
                  <a:fillRect l="-12000" r="-4000"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EE609B-C8BF-BC2F-1147-0940C719B327}"/>
                  </a:ext>
                </a:extLst>
              </p:cNvPr>
              <p:cNvSpPr txBox="1"/>
              <p:nvPr/>
            </p:nvSpPr>
            <p:spPr>
              <a:xfrm>
                <a:off x="10005913" y="3764290"/>
                <a:ext cx="63389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p:sp>
            <p:nvSpPr>
              <p:cNvPr id="16" name="TextBox 15">
                <a:extLst>
                  <a:ext uri="{FF2B5EF4-FFF2-40B4-BE49-F238E27FC236}">
                    <a16:creationId xmlns:a16="http://schemas.microsoft.com/office/drawing/2014/main" id="{72EE609B-C8BF-BC2F-1147-0940C719B327}"/>
                  </a:ext>
                </a:extLst>
              </p:cNvPr>
              <p:cNvSpPr txBox="1">
                <a:spLocks noRot="1" noChangeAspect="1" noMove="1" noResize="1" noEditPoints="1" noAdjustHandles="1" noChangeArrowheads="1" noChangeShapeType="1" noTextEdit="1"/>
              </p:cNvSpPr>
              <p:nvPr/>
            </p:nvSpPr>
            <p:spPr>
              <a:xfrm>
                <a:off x="10005913" y="3764290"/>
                <a:ext cx="633891" cy="369332"/>
              </a:xfrm>
              <a:prstGeom prst="rect">
                <a:avLst/>
              </a:prstGeom>
              <a:blipFill>
                <a:blip r:embed="rId7"/>
                <a:stretch>
                  <a:fillRect l="-9804" r="-3922" b="-16667"/>
                </a:stretch>
              </a:blipFill>
            </p:spPr>
            <p:txBody>
              <a:bodyPr/>
              <a:lstStyle/>
              <a:p>
                <a:r>
                  <a:rPr lang="en-US">
                    <a:noFill/>
                  </a:rPr>
                  <a:t> </a:t>
                </a:r>
              </a:p>
            </p:txBody>
          </p:sp>
        </mc:Fallback>
      </mc:AlternateContent>
    </p:spTree>
    <p:extLst>
      <p:ext uri="{BB962C8B-B14F-4D97-AF65-F5344CB8AC3E}">
        <p14:creationId xmlns:p14="http://schemas.microsoft.com/office/powerpoint/2010/main" val="261239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24FC-BDB1-D208-F4A6-ED305CC43873}"/>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A096D2-C34E-9902-0BBA-04D359EC859D}"/>
                  </a:ext>
                </a:extLst>
              </p:cNvPr>
              <p:cNvSpPr>
                <a:spLocks noGrp="1"/>
              </p:cNvSpPr>
              <p:nvPr>
                <p:ph idx="1"/>
              </p:nvPr>
            </p:nvSpPr>
            <p:spPr>
              <a:xfrm>
                <a:off x="382814" y="4658869"/>
                <a:ext cx="11426372" cy="1728484"/>
              </a:xfrm>
            </p:spPr>
            <p:txBody>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approximate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t>
                </a:r>
              </a:p>
              <a:p>
                <a:endParaRPr lang="en-US" dirty="0"/>
              </a:p>
              <a:p>
                <a:r>
                  <a:rPr lang="en-US" dirty="0"/>
                  <a:t>How can we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oMath>
                </a14:m>
                <a:r>
                  <a:rPr lang="en-US" dirty="0"/>
                  <a:t> from </a:t>
                </a:r>
                <a14:m>
                  <m:oMath xmlns:m="http://schemas.openxmlformats.org/officeDocument/2006/math">
                    <m:acc>
                      <m:accPr>
                        <m:chr m:val="̃"/>
                        <m:ctrlPr>
                          <a:rPr lang="en-US" b="0" i="1" smtClean="0">
                            <a:latin typeface="Cambria Math" panose="02040503050406030204" pitchFamily="18" charset="0"/>
                          </a:rPr>
                        </m:ctrlPr>
                      </m:accPr>
                      <m:e>
                        <m:r>
                          <a:rPr lang="en-US" i="1" smtClean="0">
                            <a:latin typeface="Cambria Math" panose="02040503050406030204" pitchFamily="18" charset="0"/>
                          </a:rPr>
                          <m:t>𝑄</m:t>
                        </m:r>
                      </m:e>
                    </m:acc>
                  </m:oMath>
                </a14:m>
                <a:r>
                  <a:rPr lang="en-US" dirty="0"/>
                  <a:t> ?</a:t>
                </a:r>
              </a:p>
            </p:txBody>
          </p:sp>
        </mc:Choice>
        <mc:Fallback>
          <p:sp>
            <p:nvSpPr>
              <p:cNvPr id="3" name="Content Placeholder 2">
                <a:extLst>
                  <a:ext uri="{FF2B5EF4-FFF2-40B4-BE49-F238E27FC236}">
                    <a16:creationId xmlns:a16="http://schemas.microsoft.com/office/drawing/2014/main" id="{4BA096D2-C34E-9902-0BBA-04D359EC859D}"/>
                  </a:ext>
                </a:extLst>
              </p:cNvPr>
              <p:cNvSpPr>
                <a:spLocks noGrp="1" noRot="1" noChangeAspect="1" noMove="1" noResize="1" noEditPoints="1" noAdjustHandles="1" noChangeArrowheads="1" noChangeShapeType="1" noTextEdit="1"/>
              </p:cNvSpPr>
              <p:nvPr>
                <p:ph idx="1"/>
              </p:nvPr>
            </p:nvSpPr>
            <p:spPr>
              <a:xfrm>
                <a:off x="382814" y="4658869"/>
                <a:ext cx="11426372" cy="1728484"/>
              </a:xfrm>
              <a:blipFill>
                <a:blip r:embed="rId2"/>
                <a:stretch>
                  <a:fillRect l="-778" t="-36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26F7FC68-2E27-FE7E-D5F0-96595F90E178}"/>
                  </a:ext>
                </a:extLst>
              </p:cNvPr>
              <p:cNvSpPr txBox="1">
                <a:spLocks/>
              </p:cNvSpPr>
              <p:nvPr/>
            </p:nvSpPr>
            <p:spPr>
              <a:xfrm>
                <a:off x="3048000" y="1400446"/>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4" name="Content Placeholder 6">
                <a:extLst>
                  <a:ext uri="{FF2B5EF4-FFF2-40B4-BE49-F238E27FC236}">
                    <a16:creationId xmlns:a16="http://schemas.microsoft.com/office/drawing/2014/main" id="{26F7FC68-2E27-FE7E-D5F0-96595F90E178}"/>
                  </a:ext>
                </a:extLst>
              </p:cNvPr>
              <p:cNvSpPr txBox="1">
                <a:spLocks noRot="1" noChangeAspect="1" noMove="1" noResize="1" noEditPoints="1" noAdjustHandles="1" noChangeArrowheads="1" noChangeShapeType="1" noTextEdit="1"/>
              </p:cNvSpPr>
              <p:nvPr/>
            </p:nvSpPr>
            <p:spPr>
              <a:xfrm>
                <a:off x="3048000" y="1400446"/>
                <a:ext cx="6096000" cy="885499"/>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6">
                <a:extLst>
                  <a:ext uri="{FF2B5EF4-FFF2-40B4-BE49-F238E27FC236}">
                    <a16:creationId xmlns:a16="http://schemas.microsoft.com/office/drawing/2014/main" id="{714161E9-A39C-6085-BC33-D06340B60B47}"/>
                  </a:ext>
                </a:extLst>
              </p:cNvPr>
              <p:cNvSpPr txBox="1">
                <a:spLocks/>
              </p:cNvSpPr>
              <p:nvPr/>
            </p:nvSpPr>
            <p:spPr>
              <a:xfrm>
                <a:off x="3048000" y="2986250"/>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r>
                        <a:rPr lang="en-US" sz="2400" b="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𝑁</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6" name="Content Placeholder 6">
                <a:extLst>
                  <a:ext uri="{FF2B5EF4-FFF2-40B4-BE49-F238E27FC236}">
                    <a16:creationId xmlns:a16="http://schemas.microsoft.com/office/drawing/2014/main" id="{714161E9-A39C-6085-BC33-D06340B60B47}"/>
                  </a:ext>
                </a:extLst>
              </p:cNvPr>
              <p:cNvSpPr txBox="1">
                <a:spLocks noRot="1" noChangeAspect="1" noMove="1" noResize="1" noEditPoints="1" noAdjustHandles="1" noChangeArrowheads="1" noChangeShapeType="1" noTextEdit="1"/>
              </p:cNvSpPr>
              <p:nvPr/>
            </p:nvSpPr>
            <p:spPr>
              <a:xfrm>
                <a:off x="3048000" y="2986250"/>
                <a:ext cx="6096000" cy="885499"/>
              </a:xfrm>
              <a:prstGeom prst="rect">
                <a:avLst/>
              </a:prstGeom>
              <a:blipFill>
                <a:blip r:embed="rId4"/>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57615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94CC6-6F92-6A1E-D5D7-AC301E032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EB7FC-5358-7B87-283F-FD70E4C8B65E}"/>
              </a:ext>
            </a:extLst>
          </p:cNvPr>
          <p:cNvSpPr>
            <a:spLocks noGrp="1"/>
          </p:cNvSpPr>
          <p:nvPr>
            <p:ph type="title"/>
          </p:nvPr>
        </p:nvSpPr>
        <p:spPr/>
        <p:txBody>
          <a:bodyPr>
            <a:normAutofit fontScale="90000"/>
          </a:bodyPr>
          <a:lstStyle/>
          <a:p>
            <a:r>
              <a:rPr lang="en-US" dirty="0" err="1"/>
              <a:t>Saltelli</a:t>
            </a:r>
            <a:r>
              <a:rPr lang="en-US" dirty="0"/>
              <a:t> Approach – With variance deconvolution</a:t>
            </a:r>
          </a:p>
        </p:txBody>
      </p:sp>
      <p:sp>
        <p:nvSpPr>
          <p:cNvPr id="4" name="Content Placeholder 6">
            <a:extLst>
              <a:ext uri="{FF2B5EF4-FFF2-40B4-BE49-F238E27FC236}">
                <a16:creationId xmlns:a16="http://schemas.microsoft.com/office/drawing/2014/main" id="{9DDD0B92-806B-0FFB-8309-5E353AA50EC5}"/>
              </a:ext>
            </a:extLst>
          </p:cNvPr>
          <p:cNvSpPr txBox="1">
            <a:spLocks/>
          </p:cNvSpPr>
          <p:nvPr/>
        </p:nvSpPr>
        <p:spPr>
          <a:xfrm>
            <a:off x="839724" y="939739"/>
            <a:ext cx="11352276" cy="47683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t>Estimate full set of first- and total- order SIs using sampling estimators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1B57B3-919A-FD54-4849-61C4729D5259}"/>
                  </a:ext>
                </a:extLst>
              </p:cNvPr>
              <p:cNvSpPr txBox="1"/>
              <p:nvPr/>
            </p:nvSpPr>
            <p:spPr>
              <a:xfrm>
                <a:off x="548315" y="1675273"/>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b>
                                      <m:r>
                                        <a:rPr lang="en-US" sz="2400" b="0" i="1" smtClean="0">
                                          <a:solidFill>
                                            <a:schemeClr val="tx1"/>
                                          </a:solidFill>
                                          <a:latin typeface="Cambria Math" panose="02040503050406030204" pitchFamily="18" charset="0"/>
                                          <a:ea typeface="Cambria Math" panose="02040503050406030204" pitchFamily="18" charset="0"/>
                                        </a:rPr>
                                        <m:t>𝜂</m:t>
                                      </m:r>
                                    </m:sub>
                                    <m:sup>
                                      <m:r>
                                        <a:rPr lang="en-US" sz="2400" b="0" i="1" smtClean="0">
                                          <a:solidFill>
                                            <a:schemeClr val="tx1"/>
                                          </a:solidFill>
                                          <a:latin typeface="Cambria Math" panose="02040503050406030204" pitchFamily="18" charset="0"/>
                                          <a:ea typeface="Cambria Math" panose="02040503050406030204" pitchFamily="18" charset="0"/>
                                        </a:rPr>
                                        <m:t>2</m:t>
                                      </m:r>
                                    </m:sup>
                                  </m:sSubSup>
                                </m:e>
                              </m:d>
                            </m:e>
                            <m:sub>
                              <m:r>
                                <a:rPr lang="en-US" sz="2400" b="0" i="1" smtClean="0">
                                  <a:latin typeface="Cambria Math" panose="02040503050406030204" pitchFamily="18" charset="0"/>
                                </a:rPr>
                                <m:t>(</m:t>
                              </m:r>
                              <m:r>
                                <a:rPr lang="en-US" sz="2400" b="0" i="1" smtClean="0">
                                  <a:latin typeface="Cambria Math" panose="02040503050406030204" pitchFamily="18" charset="0"/>
                                </a:rPr>
                                <m:t>𝐴𝐵</m:t>
                              </m:r>
                              <m:r>
                                <a:rPr lang="en-US" sz="2400" b="0" i="1" smtClean="0">
                                  <a:latin typeface="Cambria Math" panose="02040503050406030204" pitchFamily="18" charset="0"/>
                                </a:rPr>
                                <m:t>)</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𝑉𝐷</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5" name="TextBox 4">
                <a:extLst>
                  <a:ext uri="{FF2B5EF4-FFF2-40B4-BE49-F238E27FC236}">
                    <a16:creationId xmlns:a16="http://schemas.microsoft.com/office/drawing/2014/main" id="{101B57B3-919A-FD54-4849-61C4729D5259}"/>
                  </a:ext>
                </a:extLst>
              </p:cNvPr>
              <p:cNvSpPr txBox="1">
                <a:spLocks noRot="1" noChangeAspect="1" noMove="1" noResize="1" noEditPoints="1" noAdjustHandles="1" noChangeArrowheads="1" noChangeShapeType="1" noTextEdit="1"/>
              </p:cNvSpPr>
              <p:nvPr/>
            </p:nvSpPr>
            <p:spPr>
              <a:xfrm>
                <a:off x="548315" y="1675273"/>
                <a:ext cx="11095359" cy="1483676"/>
              </a:xfrm>
              <a:prstGeom prst="rect">
                <a:avLst/>
              </a:prstGeom>
              <a:blipFill>
                <a:blip r:embed="rId2"/>
                <a:stretch>
                  <a:fillRect t="-33333" b="-512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E93EF89-B6DB-DE2C-A5C4-143EEE505F0F}"/>
                  </a:ext>
                </a:extLst>
              </p:cNvPr>
              <p:cNvSpPr txBox="1"/>
              <p:nvPr/>
            </p:nvSpPr>
            <p:spPr>
              <a:xfrm>
                <a:off x="548316" y="3616211"/>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𝑖</m:t>
                                  </m:r>
                                </m:sup>
                              </m:sSubSup>
                              <m:r>
                                <a:rPr lang="en-US" sz="2400" i="1">
                                  <a:latin typeface="Cambria Math" panose="02040503050406030204" pitchFamily="18" charset="0"/>
                                </a:rPr>
                                <m:t>𝐵</m:t>
                              </m:r>
                              <m:r>
                                <a:rPr lang="en-US" sz="2400" i="1">
                                  <a:latin typeface="Cambria Math" panose="02040503050406030204" pitchFamily="18" charset="0"/>
                                </a:rPr>
                                <m:t>)</m:t>
                              </m:r>
                            </m:sub>
                          </m:sSub>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r>
                                <a:rPr lang="en-US" sz="2400" i="1">
                                  <a:latin typeface="Cambria Math" panose="02040503050406030204" pitchFamily="18" charset="0"/>
                                </a:rPr>
                                <m:t>𝐴𝐵</m:t>
                              </m:r>
                              <m:r>
                                <a:rPr lang="en-US" sz="2400" i="1">
                                  <a:latin typeface="Cambria Math" panose="02040503050406030204" pitchFamily="18" charset="0"/>
                                </a:rPr>
                                <m:t>)</m:t>
                              </m:r>
                            </m:sub>
                          </m:sSub>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𝑉𝐷</m:t>
                          </m:r>
                        </m:sub>
                      </m:sSub>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CE93EF89-B6DB-DE2C-A5C4-143EEE505F0F}"/>
                  </a:ext>
                </a:extLst>
              </p:cNvPr>
              <p:cNvSpPr txBox="1">
                <a:spLocks noRot="1" noChangeAspect="1" noMove="1" noResize="1" noEditPoints="1" noAdjustHandles="1" noChangeArrowheads="1" noChangeShapeType="1" noTextEdit="1"/>
              </p:cNvSpPr>
              <p:nvPr/>
            </p:nvSpPr>
            <p:spPr>
              <a:xfrm>
                <a:off x="548316" y="3616211"/>
                <a:ext cx="11095359" cy="1510413"/>
              </a:xfrm>
              <a:prstGeom prst="rect">
                <a:avLst/>
              </a:prstGeom>
              <a:blipFill>
                <a:blip r:embed="rId3"/>
                <a:stretch>
                  <a:fillRect t="-30833"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6">
                <a:extLst>
                  <a:ext uri="{FF2B5EF4-FFF2-40B4-BE49-F238E27FC236}">
                    <a16:creationId xmlns:a16="http://schemas.microsoft.com/office/drawing/2014/main" id="{CEB43BDA-3B1B-3623-ED97-C1C49BE04E02}"/>
                  </a:ext>
                </a:extLst>
              </p:cNvPr>
              <p:cNvSpPr>
                <a:spLocks noGrp="1"/>
              </p:cNvSpPr>
              <p:nvPr>
                <p:ph idx="1"/>
              </p:nvPr>
            </p:nvSpPr>
            <p:spPr>
              <a:xfrm>
                <a:off x="382814" y="5583886"/>
                <a:ext cx="11426372" cy="681037"/>
              </a:xfrm>
            </p:spPr>
            <p:txBody>
              <a:bodyPr/>
              <a:lstStyle/>
              <a:p>
                <a:r>
                  <a:rPr lang="en-US" dirty="0"/>
                  <a:t>How do </a:t>
                </a:r>
                <a14:m>
                  <m:oMath xmlns:m="http://schemas.openxmlformats.org/officeDocument/2006/math">
                    <m:d>
                      <m:dPr>
                        <m:ctrlPr>
                          <a:rPr lang="en-US" b="0" i="0"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r>
                          <a:rPr lang="en-US" b="0" i="0"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e>
                    </m:d>
                  </m:oMath>
                </a14:m>
                <a:r>
                  <a:rPr lang="en-US" dirty="0"/>
                  <a:t> and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e>
                    </m:d>
                  </m:oMath>
                </a14:m>
                <a:r>
                  <a:rPr lang="en-US" dirty="0"/>
                  <a:t> compare as estimators for </a:t>
                </a:r>
                <a14:m>
                  <m:oMath xmlns:m="http://schemas.openxmlformats.org/officeDocument/2006/math">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e>
                    </m:d>
                  </m:oMath>
                </a14:m>
                <a:r>
                  <a:rPr lang="en-US" dirty="0"/>
                  <a:t> ?</a:t>
                </a:r>
              </a:p>
            </p:txBody>
          </p:sp>
        </mc:Choice>
        <mc:Fallback>
          <p:sp>
            <p:nvSpPr>
              <p:cNvPr id="3" name="Content Placeholder 6">
                <a:extLst>
                  <a:ext uri="{FF2B5EF4-FFF2-40B4-BE49-F238E27FC236}">
                    <a16:creationId xmlns:a16="http://schemas.microsoft.com/office/drawing/2014/main" id="{CEB43BDA-3B1B-3623-ED97-C1C49BE04E02}"/>
                  </a:ext>
                </a:extLst>
              </p:cNvPr>
              <p:cNvSpPr>
                <a:spLocks noGrp="1" noRot="1" noChangeAspect="1" noMove="1" noResize="1" noEditPoints="1" noAdjustHandles="1" noChangeArrowheads="1" noChangeShapeType="1" noTextEdit="1"/>
              </p:cNvSpPr>
              <p:nvPr>
                <p:ph idx="1"/>
              </p:nvPr>
            </p:nvSpPr>
            <p:spPr>
              <a:xfrm>
                <a:off x="382814" y="5583886"/>
                <a:ext cx="11426372" cy="681037"/>
              </a:xfrm>
              <a:blipFill>
                <a:blip r:embed="rId4"/>
                <a:stretch>
                  <a:fillRect l="-778" t="-9091"/>
                </a:stretch>
              </a:blipFill>
            </p:spPr>
            <p:txBody>
              <a:bodyPr/>
              <a:lstStyle/>
              <a:p>
                <a:r>
                  <a:rPr lang="en-US">
                    <a:noFill/>
                  </a:rPr>
                  <a:t> </a:t>
                </a:r>
              </a:p>
            </p:txBody>
          </p:sp>
        </mc:Fallback>
      </mc:AlternateContent>
    </p:spTree>
    <p:extLst>
      <p:ext uri="{BB962C8B-B14F-4D97-AF65-F5344CB8AC3E}">
        <p14:creationId xmlns:p14="http://schemas.microsoft.com/office/powerpoint/2010/main" val="3453673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8DF7-33FC-D335-2F65-B67348F0D5F5}"/>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B39B87-B43A-07C5-1D01-425D42E6C815}"/>
                  </a:ext>
                </a:extLst>
              </p:cNvPr>
              <p:cNvSpPr>
                <a:spLocks noGrp="1"/>
              </p:cNvSpPr>
              <p:nvPr>
                <p:ph idx="1"/>
              </p:nvPr>
            </p:nvSpPr>
            <p:spPr>
              <a:xfrm>
                <a:off x="402771" y="1089211"/>
                <a:ext cx="11426372" cy="3064065"/>
              </a:xfrm>
            </p:spPr>
            <p:txBody>
              <a:bodyPr/>
              <a:lstStyle/>
              <a:p>
                <a:r>
                  <a:rPr lang="en-US" dirty="0"/>
                  <a:t>Known function with analytic solutions commonly used to evaluate GSA methods</a:t>
                </a:r>
              </a:p>
              <a:p>
                <a:endParaRPr lang="en-US" dirty="0"/>
              </a:p>
              <a:p>
                <a:endParaRPr lang="en-US" dirty="0"/>
              </a:p>
              <a:p>
                <a:pPr marL="0" indent="0">
                  <a:buNone/>
                </a:pPr>
                <a:endParaRPr lang="en-US" dirty="0"/>
              </a:p>
              <a:p>
                <a:pPr marL="0" indent="0">
                  <a:buNone/>
                </a:pPr>
                <a:endParaRPr lang="en-US" dirty="0"/>
              </a:p>
              <a:p>
                <a:r>
                  <a:rPr lang="en-US" dirty="0"/>
                  <a:t>Add stochastic parameter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multiplied by a constant </a:t>
                </a:r>
                <a14:m>
                  <m:oMath xmlns:m="http://schemas.openxmlformats.org/officeDocument/2006/math">
                    <m:r>
                      <a:rPr lang="en-US" b="0" i="1" smtClean="0">
                        <a:latin typeface="Cambria Math" panose="02040503050406030204" pitchFamily="18" charset="0"/>
                        <a:ea typeface="Cambria Math" panose="02040503050406030204" pitchFamily="18" charset="0"/>
                      </a:rPr>
                      <m:t>𝑐</m:t>
                    </m:r>
                  </m:oMath>
                </a14:m>
                <a:endParaRPr lang="en-US" dirty="0"/>
              </a:p>
            </p:txBody>
          </p:sp>
        </mc:Choice>
        <mc:Fallback>
          <p:sp>
            <p:nvSpPr>
              <p:cNvPr id="3" name="Content Placeholder 2">
                <a:extLst>
                  <a:ext uri="{FF2B5EF4-FFF2-40B4-BE49-F238E27FC236}">
                    <a16:creationId xmlns:a16="http://schemas.microsoft.com/office/drawing/2014/main" id="{1AB39B87-B43A-07C5-1D01-425D42E6C815}"/>
                  </a:ext>
                </a:extLst>
              </p:cNvPr>
              <p:cNvSpPr>
                <a:spLocks noGrp="1" noRot="1" noChangeAspect="1" noMove="1" noResize="1" noEditPoints="1" noAdjustHandles="1" noChangeArrowheads="1" noChangeShapeType="1" noTextEdit="1"/>
              </p:cNvSpPr>
              <p:nvPr>
                <p:ph idx="1"/>
              </p:nvPr>
            </p:nvSpPr>
            <p:spPr>
              <a:xfrm>
                <a:off x="402771" y="1089211"/>
                <a:ext cx="11426372" cy="3064065"/>
              </a:xfrm>
              <a:blipFill>
                <a:blip r:embed="rId2"/>
                <a:stretch>
                  <a:fillRect l="-777" t="-2893" b="-12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21AABCF-D1EB-93EB-B610-9255921FA341}"/>
                  </a:ext>
                </a:extLst>
              </p:cNvPr>
              <p:cNvSpPr txBox="1"/>
              <p:nvPr/>
            </p:nvSpPr>
            <p:spPr>
              <a:xfrm>
                <a:off x="2657809" y="1709641"/>
                <a:ext cx="6382645" cy="3746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oMath>
                  </m:oMathPara>
                </a14:m>
                <a:endParaRPr lang="en-US" sz="2400" dirty="0"/>
              </a:p>
            </p:txBody>
          </p:sp>
        </mc:Choice>
        <mc:Fallback>
          <p:sp>
            <p:nvSpPr>
              <p:cNvPr id="4" name="TextBox 3">
                <a:extLst>
                  <a:ext uri="{FF2B5EF4-FFF2-40B4-BE49-F238E27FC236}">
                    <a16:creationId xmlns:a16="http://schemas.microsoft.com/office/drawing/2014/main" id="{721AABCF-D1EB-93EB-B610-9255921FA341}"/>
                  </a:ext>
                </a:extLst>
              </p:cNvPr>
              <p:cNvSpPr txBox="1">
                <a:spLocks noRot="1" noChangeAspect="1" noMove="1" noResize="1" noEditPoints="1" noAdjustHandles="1" noChangeArrowheads="1" noChangeShapeType="1" noTextEdit="1"/>
              </p:cNvSpPr>
              <p:nvPr/>
            </p:nvSpPr>
            <p:spPr>
              <a:xfrm>
                <a:off x="2657809" y="1709641"/>
                <a:ext cx="6382645" cy="374654"/>
              </a:xfrm>
              <a:prstGeom prst="rect">
                <a:avLst/>
              </a:prstGeom>
              <a:blipFill>
                <a:blip r:embed="rId3"/>
                <a:stretch>
                  <a:fillRect l="-1193" b="-290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31285C2-D753-314D-3318-5227EB23E24E}"/>
                  </a:ext>
                </a:extLst>
              </p:cNvPr>
              <p:cNvSpPr txBox="1"/>
              <p:nvPr/>
            </p:nvSpPr>
            <p:spPr>
              <a:xfrm>
                <a:off x="4609439" y="2335392"/>
                <a:ext cx="29731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𝒰</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e>
                      </m:d>
                    </m:oMath>
                  </m:oMathPara>
                </a14:m>
                <a:endParaRPr lang="en-US" sz="2400" dirty="0"/>
              </a:p>
            </p:txBody>
          </p:sp>
        </mc:Choice>
        <mc:Fallback>
          <p:sp>
            <p:nvSpPr>
              <p:cNvPr id="5" name="TextBox 4">
                <a:extLst>
                  <a:ext uri="{FF2B5EF4-FFF2-40B4-BE49-F238E27FC236}">
                    <a16:creationId xmlns:a16="http://schemas.microsoft.com/office/drawing/2014/main" id="{E31285C2-D753-314D-3318-5227EB23E24E}"/>
                  </a:ext>
                </a:extLst>
              </p:cNvPr>
              <p:cNvSpPr txBox="1">
                <a:spLocks noRot="1" noChangeAspect="1" noMove="1" noResize="1" noEditPoints="1" noAdjustHandles="1" noChangeArrowheads="1" noChangeShapeType="1" noTextEdit="1"/>
              </p:cNvSpPr>
              <p:nvPr/>
            </p:nvSpPr>
            <p:spPr>
              <a:xfrm>
                <a:off x="4609439" y="2335392"/>
                <a:ext cx="2973122" cy="369332"/>
              </a:xfrm>
              <a:prstGeom prst="rect">
                <a:avLst/>
              </a:prstGeom>
              <a:blipFill>
                <a:blip r:embed="rId4"/>
                <a:stretch>
                  <a:fillRect l="-2966" b="-3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A358B48-6746-AB84-0572-871A91A9DFAF}"/>
                  </a:ext>
                </a:extLst>
              </p:cNvPr>
              <p:cNvSpPr txBox="1"/>
              <p:nvPr/>
            </p:nvSpPr>
            <p:spPr>
              <a:xfrm>
                <a:off x="2415758" y="4291970"/>
                <a:ext cx="7360476" cy="3746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𝜂</m:t>
                      </m:r>
                    </m:oMath>
                  </m:oMathPara>
                </a14:m>
                <a:endParaRPr lang="en-US" sz="2400" dirty="0"/>
              </a:p>
            </p:txBody>
          </p:sp>
        </mc:Choice>
        <mc:Fallback>
          <p:sp>
            <p:nvSpPr>
              <p:cNvPr id="6" name="TextBox 5">
                <a:extLst>
                  <a:ext uri="{FF2B5EF4-FFF2-40B4-BE49-F238E27FC236}">
                    <a16:creationId xmlns:a16="http://schemas.microsoft.com/office/drawing/2014/main" id="{FA358B48-6746-AB84-0572-871A91A9DFAF}"/>
                  </a:ext>
                </a:extLst>
              </p:cNvPr>
              <p:cNvSpPr txBox="1">
                <a:spLocks noRot="1" noChangeAspect="1" noMove="1" noResize="1" noEditPoints="1" noAdjustHandles="1" noChangeArrowheads="1" noChangeShapeType="1" noTextEdit="1"/>
              </p:cNvSpPr>
              <p:nvPr/>
            </p:nvSpPr>
            <p:spPr>
              <a:xfrm>
                <a:off x="2415758" y="4291970"/>
                <a:ext cx="7360476" cy="374654"/>
              </a:xfrm>
              <a:prstGeom prst="rect">
                <a:avLst/>
              </a:prstGeom>
              <a:blipFill>
                <a:blip r:embed="rId5"/>
                <a:stretch>
                  <a:fillRect l="-1379" t="-3226" r="-690" b="-35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C22CBD-29A2-0B1C-0984-9D636E85C83A}"/>
                  </a:ext>
                </a:extLst>
              </p:cNvPr>
              <p:cNvSpPr txBox="1"/>
              <p:nvPr/>
            </p:nvSpPr>
            <p:spPr>
              <a:xfrm>
                <a:off x="4992714" y="4973445"/>
                <a:ext cx="2206565" cy="4286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p:sp>
            <p:nvSpPr>
              <p:cNvPr id="7" name="TextBox 6">
                <a:extLst>
                  <a:ext uri="{FF2B5EF4-FFF2-40B4-BE49-F238E27FC236}">
                    <a16:creationId xmlns:a16="http://schemas.microsoft.com/office/drawing/2014/main" id="{2EC22CBD-29A2-0B1C-0984-9D636E85C83A}"/>
                  </a:ext>
                </a:extLst>
              </p:cNvPr>
              <p:cNvSpPr txBox="1">
                <a:spLocks noRot="1" noChangeAspect="1" noMove="1" noResize="1" noEditPoints="1" noAdjustHandles="1" noChangeArrowheads="1" noChangeShapeType="1" noTextEdit="1"/>
              </p:cNvSpPr>
              <p:nvPr/>
            </p:nvSpPr>
            <p:spPr>
              <a:xfrm>
                <a:off x="4992714" y="4973445"/>
                <a:ext cx="2206565" cy="428643"/>
              </a:xfrm>
              <a:prstGeom prst="rect">
                <a:avLst/>
              </a:prstGeom>
              <a:blipFill>
                <a:blip r:embed="rId6"/>
                <a:stretch>
                  <a:fillRect l="-2874" t="-8571"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3A7BD2-8368-FF0F-408C-A6821AF867F6}"/>
                  </a:ext>
                </a:extLst>
              </p:cNvPr>
              <p:cNvSpPr txBox="1"/>
              <p:nvPr/>
            </p:nvSpPr>
            <p:spPr>
              <a:xfrm>
                <a:off x="4259309" y="5540782"/>
                <a:ext cx="3673377" cy="8485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2</m:t>
                              </m:r>
                            </m:sup>
                          </m:sSup>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p:sp>
            <p:nvSpPr>
              <p:cNvPr id="8" name="TextBox 7">
                <a:extLst>
                  <a:ext uri="{FF2B5EF4-FFF2-40B4-BE49-F238E27FC236}">
                    <a16:creationId xmlns:a16="http://schemas.microsoft.com/office/drawing/2014/main" id="{C23A7BD2-8368-FF0F-408C-A6821AF867F6}"/>
                  </a:ext>
                </a:extLst>
              </p:cNvPr>
              <p:cNvSpPr txBox="1">
                <a:spLocks noRot="1" noChangeAspect="1" noMove="1" noResize="1" noEditPoints="1" noAdjustHandles="1" noChangeArrowheads="1" noChangeShapeType="1" noTextEdit="1"/>
              </p:cNvSpPr>
              <p:nvPr/>
            </p:nvSpPr>
            <p:spPr>
              <a:xfrm>
                <a:off x="4259309" y="5540782"/>
                <a:ext cx="3673377" cy="848502"/>
              </a:xfrm>
              <a:prstGeom prst="rect">
                <a:avLst/>
              </a:prstGeom>
              <a:blipFill>
                <a:blip r:embed="rId7"/>
                <a:stretch>
                  <a:fillRect l="-345"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0659B4D-801C-9414-6DB3-08F90B462594}"/>
                  </a:ext>
                </a:extLst>
              </p:cNvPr>
              <p:cNvSpPr txBox="1"/>
              <p:nvPr/>
            </p:nvSpPr>
            <p:spPr>
              <a:xfrm>
                <a:off x="4201408" y="2906187"/>
                <a:ext cx="3731278" cy="402033"/>
              </a:xfrm>
              <a:prstGeom prst="rect">
                <a:avLst/>
              </a:prstGeom>
              <a:noFill/>
            </p:spPr>
            <p:txBody>
              <a:bodyPr wrap="none" lIns="0" tIns="0" rIns="0" bIns="0" rtlCol="0">
                <a:spAutoFit/>
              </a:bodyPr>
              <a:lstStyle/>
              <a:p>
                <a:r>
                  <a:rPr lang="en-US" sz="2400" b="0" dirty="0">
                    <a:ea typeface="Cambria Math" panose="02040503050406030204" pitchFamily="18" charset="0"/>
                  </a:rPr>
                  <a:t>Known: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𝑖</m:t>
                        </m:r>
                      </m:sub>
                    </m:sSub>
                  </m:oMath>
                </a14:m>
                <a:endParaRPr lang="en-US" sz="2400" dirty="0"/>
              </a:p>
            </p:txBody>
          </p:sp>
        </mc:Choice>
        <mc:Fallback>
          <p:sp>
            <p:nvSpPr>
              <p:cNvPr id="9" name="TextBox 8">
                <a:extLst>
                  <a:ext uri="{FF2B5EF4-FFF2-40B4-BE49-F238E27FC236}">
                    <a16:creationId xmlns:a16="http://schemas.microsoft.com/office/drawing/2014/main" id="{F0659B4D-801C-9414-6DB3-08F90B462594}"/>
                  </a:ext>
                </a:extLst>
              </p:cNvPr>
              <p:cNvSpPr txBox="1">
                <a:spLocks noRot="1" noChangeAspect="1" noMove="1" noResize="1" noEditPoints="1" noAdjustHandles="1" noChangeArrowheads="1" noChangeShapeType="1" noTextEdit="1"/>
              </p:cNvSpPr>
              <p:nvPr/>
            </p:nvSpPr>
            <p:spPr>
              <a:xfrm>
                <a:off x="4201408" y="2906187"/>
                <a:ext cx="3731278" cy="402033"/>
              </a:xfrm>
              <a:prstGeom prst="rect">
                <a:avLst/>
              </a:prstGeom>
              <a:blipFill>
                <a:blip r:embed="rId8"/>
                <a:stretch>
                  <a:fillRect l="-5085" t="-18182" r="-678" b="-36364"/>
                </a:stretch>
              </a:blipFill>
            </p:spPr>
            <p:txBody>
              <a:bodyPr/>
              <a:lstStyle/>
              <a:p>
                <a:r>
                  <a:rPr lang="en-US">
                    <a:noFill/>
                  </a:rPr>
                  <a:t> </a:t>
                </a:r>
              </a:p>
            </p:txBody>
          </p:sp>
        </mc:Fallback>
      </mc:AlternateContent>
    </p:spTree>
    <p:extLst>
      <p:ext uri="{BB962C8B-B14F-4D97-AF65-F5344CB8AC3E}">
        <p14:creationId xmlns:p14="http://schemas.microsoft.com/office/powerpoint/2010/main" val="1700307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D7D9-A33D-D86F-A067-38930EF13326}"/>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6C0C68-B0F9-8E34-E018-75D0C2EADC17}"/>
                  </a:ext>
                </a:extLst>
              </p:cNvPr>
              <p:cNvSpPr>
                <a:spLocks noGrp="1"/>
              </p:cNvSpPr>
              <p:nvPr>
                <p:ph idx="1"/>
              </p:nvPr>
            </p:nvSpPr>
            <p:spPr>
              <a:xfrm>
                <a:off x="174171" y="1736928"/>
                <a:ext cx="3348958" cy="24464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=0.554</m:t>
                    </m:r>
                  </m:oMath>
                </a14:m>
                <a:endParaRPr lang="en-US" b="0" i="1" dirty="0">
                  <a:latin typeface="Cambria Math" panose="02040503050406030204" pitchFamily="18" charset="0"/>
                </a:endParaRPr>
              </a:p>
              <a:p>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r>
                          <a:rPr lang="en-US" sz="2400" b="0" i="1" smtClean="0">
                            <a:solidFill>
                              <a:schemeClr val="tx1"/>
                            </a:solidFill>
                            <a:latin typeface="Cambria Math" panose="02040503050406030204" pitchFamily="18" charset="0"/>
                            <a:ea typeface="Cambria Math" panose="02040503050406030204" pitchFamily="18" charset="0"/>
                          </a:rPr>
                          <m:t>𝜉</m:t>
                        </m:r>
                      </m:sub>
                    </m:sSub>
                    <m:r>
                      <a:rPr lang="en-US" sz="2400" b="0" i="1" smtClean="0">
                        <a:solidFill>
                          <a:schemeClr val="tx1"/>
                        </a:solidFill>
                        <a:latin typeface="Cambria Math" panose="02040503050406030204" pitchFamily="18" charset="0"/>
                        <a:ea typeface="Cambria Math" panose="02040503050406030204" pitchFamily="18" charset="0"/>
                      </a:rPr>
                      <m:t>=7.84</m:t>
                    </m:r>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4B6C0C68-B0F9-8E34-E018-75D0C2EADC17}"/>
                  </a:ext>
                </a:extLst>
              </p:cNvPr>
              <p:cNvSpPr>
                <a:spLocks noGrp="1" noRot="1" noChangeAspect="1" noMove="1" noResize="1" noEditPoints="1" noAdjustHandles="1" noChangeArrowheads="1" noChangeShapeType="1" noTextEdit="1"/>
              </p:cNvSpPr>
              <p:nvPr>
                <p:ph idx="1"/>
              </p:nvPr>
            </p:nvSpPr>
            <p:spPr>
              <a:xfrm>
                <a:off x="174171" y="1736928"/>
                <a:ext cx="3348958" cy="2446451"/>
              </a:xfrm>
              <a:blipFill>
                <a:blip r:embed="rId2"/>
                <a:stretch>
                  <a:fillRect l="-2264" t="-2577" b="-1031"/>
                </a:stretch>
              </a:blipFill>
            </p:spPr>
            <p:txBody>
              <a:bodyPr/>
              <a:lstStyle/>
              <a:p>
                <a:r>
                  <a:rPr lang="en-US">
                    <a:noFill/>
                  </a:rPr>
                  <a:t> </a:t>
                </a:r>
              </a:p>
            </p:txBody>
          </p:sp>
        </mc:Fallback>
      </mc:AlternateContent>
      <p:pic>
        <p:nvPicPr>
          <p:cNvPr id="5" name="Picture 4" descr="A graph of numbers and lines&#10;&#10;Description automatically generated with medium confidence">
            <a:extLst>
              <a:ext uri="{FF2B5EF4-FFF2-40B4-BE49-F238E27FC236}">
                <a16:creationId xmlns:a16="http://schemas.microsoft.com/office/drawing/2014/main" id="{E4F34B01-E133-EAAB-2894-A88C183F6B05}"/>
              </a:ext>
            </a:extLst>
          </p:cNvPr>
          <p:cNvPicPr>
            <a:picLocks noChangeAspect="1"/>
          </p:cNvPicPr>
          <p:nvPr/>
        </p:nvPicPr>
        <p:blipFill>
          <a:blip r:embed="rId3">
            <a:extLst>
              <a:ext uri="{28A0092B-C50C-407E-A947-70E740481C1C}">
                <a14:useLocalDpi xmlns:a14="http://schemas.microsoft.com/office/drawing/2010/main" val="0"/>
              </a:ext>
            </a:extLst>
          </a:blip>
          <a:srcRect t="6395" b="5411"/>
          <a:stretch/>
        </p:blipFill>
        <p:spPr>
          <a:xfrm>
            <a:off x="3388668" y="883227"/>
            <a:ext cx="8095120" cy="5330537"/>
          </a:xfrm>
          <a:prstGeom prst="rect">
            <a:avLst/>
          </a:prstGeom>
        </p:spPr>
      </p:pic>
      <p:cxnSp>
        <p:nvCxnSpPr>
          <p:cNvPr id="7" name="Straight Connector 6">
            <a:extLst>
              <a:ext uri="{FF2B5EF4-FFF2-40B4-BE49-F238E27FC236}">
                <a16:creationId xmlns:a16="http://schemas.microsoft.com/office/drawing/2014/main" id="{BDFB0848-D90A-46F7-FC6C-67276B37CBEE}"/>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2D9703-F63A-AEBA-0EF5-7304607CF4EF}"/>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AE5678-47FA-D0E5-D9F2-64174162ED16}"/>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462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373E-0EBF-6D13-6A37-084B136D55BB}"/>
            </a:ext>
          </a:extLst>
        </p:cNvPr>
        <p:cNvGrpSpPr/>
        <p:nvPr/>
      </p:nvGrpSpPr>
      <p:grpSpPr>
        <a:xfrm>
          <a:off x="0" y="0"/>
          <a:ext cx="0" cy="0"/>
          <a:chOff x="0" y="0"/>
          <a:chExt cx="0" cy="0"/>
        </a:xfrm>
      </p:grpSpPr>
      <p:pic>
        <p:nvPicPr>
          <p:cNvPr id="6" name="Picture 5" descr="A graph with lines and numbers&#10;&#10;Description automatically generated">
            <a:extLst>
              <a:ext uri="{FF2B5EF4-FFF2-40B4-BE49-F238E27FC236}">
                <a16:creationId xmlns:a16="http://schemas.microsoft.com/office/drawing/2014/main" id="{FA3425BE-2C7E-0AB2-5FEA-5469CF9DFAB5}"/>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4B68D3FF-F8B5-8149-C04B-5502140B5F34}"/>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21F44F-81A7-854C-4469-BEEBA4EA344C}"/>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016</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5121F44F-81A7-854C-4469-BEEBA4EA344C}"/>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5C2D2C7-03E0-29CE-BBCA-D0586CD402F4}"/>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4C6CD4-B5E5-7534-3B24-4C7DC21FE183}"/>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D7C10D-FBF6-57CB-7664-2A2BF330E2E5}"/>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58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78B0-16D0-12F5-3E80-C1E4B8639740}"/>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C617A214-7437-ADBF-835A-C5F793DF3F0A}"/>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43253"/>
            <a:ext cx="8095120" cy="5370511"/>
          </a:xfrm>
          <a:prstGeom prst="rect">
            <a:avLst/>
          </a:prstGeom>
        </p:spPr>
      </p:pic>
      <p:sp>
        <p:nvSpPr>
          <p:cNvPr id="2" name="Title 1">
            <a:extLst>
              <a:ext uri="{FF2B5EF4-FFF2-40B4-BE49-F238E27FC236}">
                <a16:creationId xmlns:a16="http://schemas.microsoft.com/office/drawing/2014/main" id="{E2F39BEC-1019-5E93-0FBD-B51E784C48BD}"/>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0E0000-5BF2-2206-10DA-27F414E74DC3}"/>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0</m:t>
                    </m:r>
                    <m:r>
                      <a:rPr lang="en-US" b="0" i="1" smtClean="0">
                        <a:latin typeface="Cambria Math" panose="02040503050406030204" pitchFamily="18" charset="0"/>
                      </a:rPr>
                      <m:t>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0A0E0000-5BF2-2206-10DA-27F414E74DC3}"/>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F8F16D7-BB4E-FBAF-F771-3C5C9D11FC58}"/>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68B3C4-EF48-3AED-598B-863BBA450541}"/>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2F5F77-6A18-65A0-82B6-400DDC22C48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296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25F7-ED61-342F-48CC-BA158CF0D692}"/>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BD8F142D-DB5E-B165-C4C2-32190D416C9F}"/>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921E3983-C510-9C2F-7A8A-35BF229E44CA}"/>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45875C-F970-03ED-A550-CB647F597396}"/>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i="1">
                        <a:latin typeface="Cambria Math" panose="02040503050406030204" pitchFamily="18" charset="0"/>
                      </a:rPr>
                      <m:t>=0.</m:t>
                    </m:r>
                    <m:r>
                      <a:rPr lang="en-US" b="0" i="1" smtClean="0">
                        <a:latin typeface="Cambria Math" panose="02040503050406030204" pitchFamily="18" charset="0"/>
                      </a:rPr>
                      <m:t>984</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F745875C-F970-03ED-A550-CB647F597396}"/>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287969A-C49E-EE22-2142-01D57B8B1473}"/>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733D4-9BE5-80E3-123D-C9DAFE0AF997}"/>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A2A97-09C0-B042-C383-B65940BADB0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25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E437-0294-E903-8931-2F8CAF03350D}"/>
              </a:ext>
            </a:extLst>
          </p:cNvPr>
          <p:cNvSpPr>
            <a:spLocks noGrp="1"/>
          </p:cNvSpPr>
          <p:nvPr>
            <p:ph type="title"/>
          </p:nvPr>
        </p:nvSpPr>
        <p:spPr/>
        <p:txBody>
          <a:bodyPr>
            <a:normAutofit fontScale="90000"/>
          </a:bodyPr>
          <a:lstStyle/>
          <a:p>
            <a:r>
              <a:rPr lang="en-US" dirty="0"/>
              <a:t>Deterministic vs Stochastic Methods</a:t>
            </a:r>
          </a:p>
        </p:txBody>
      </p:sp>
      <p:sp>
        <p:nvSpPr>
          <p:cNvPr id="3" name="Content Placeholder 2">
            <a:extLst>
              <a:ext uri="{FF2B5EF4-FFF2-40B4-BE49-F238E27FC236}">
                <a16:creationId xmlns:a16="http://schemas.microsoft.com/office/drawing/2014/main" id="{D2300B07-B4A9-0BD5-F71B-3C3A444BAAE9}"/>
              </a:ext>
            </a:extLst>
          </p:cNvPr>
          <p:cNvSpPr>
            <a:spLocks noGrp="1"/>
          </p:cNvSpPr>
          <p:nvPr>
            <p:ph idx="1"/>
          </p:nvPr>
        </p:nvSpPr>
        <p:spPr>
          <a:xfrm>
            <a:off x="402771" y="1224869"/>
            <a:ext cx="5693229" cy="2473071"/>
          </a:xfrm>
        </p:spPr>
        <p:txBody>
          <a:bodyPr>
            <a:normAutofit/>
          </a:bodyPr>
          <a:lstStyle/>
          <a:p>
            <a:pPr marL="0" indent="0" algn="ctr">
              <a:buNone/>
            </a:pPr>
            <a:r>
              <a:rPr lang="en-US" sz="2400" u="sng" dirty="0"/>
              <a:t>Deterministic</a:t>
            </a:r>
          </a:p>
          <a:p>
            <a:r>
              <a:rPr lang="en-US" sz="2400" dirty="0"/>
              <a:t>Directly solves equation or system of equations</a:t>
            </a:r>
          </a:p>
          <a:p>
            <a:r>
              <a:rPr lang="en-US" dirty="0"/>
              <a:t>Computer codes use numerical methods</a:t>
            </a:r>
            <a:endParaRPr lang="en-US" sz="2400" dirty="0"/>
          </a:p>
        </p:txBody>
      </p:sp>
      <p:sp>
        <p:nvSpPr>
          <p:cNvPr id="4" name="Content Placeholder 2">
            <a:extLst>
              <a:ext uri="{FF2B5EF4-FFF2-40B4-BE49-F238E27FC236}">
                <a16:creationId xmlns:a16="http://schemas.microsoft.com/office/drawing/2014/main" id="{61B8BA9F-013E-69D4-6EFB-CC89ED1AEFE2}"/>
              </a:ext>
            </a:extLst>
          </p:cNvPr>
          <p:cNvSpPr txBox="1">
            <a:spLocks/>
          </p:cNvSpPr>
          <p:nvPr/>
        </p:nvSpPr>
        <p:spPr>
          <a:xfrm>
            <a:off x="6096000" y="1224870"/>
            <a:ext cx="5693229" cy="3091636"/>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t>Stochastic</a:t>
            </a:r>
          </a:p>
          <a:p>
            <a:r>
              <a:rPr lang="en-US" sz="2400" dirty="0"/>
              <a:t>Models system as a random process</a:t>
            </a:r>
          </a:p>
          <a:p>
            <a:endParaRPr lang="en-US" sz="2400" dirty="0"/>
          </a:p>
          <a:p>
            <a:r>
              <a:rPr lang="en-US" sz="2400" dirty="0"/>
              <a:t>Computer codes use (pseudo-)random number generators </a:t>
            </a:r>
          </a:p>
        </p:txBody>
      </p:sp>
    </p:spTree>
    <p:extLst>
      <p:ext uri="{BB962C8B-B14F-4D97-AF65-F5344CB8AC3E}">
        <p14:creationId xmlns:p14="http://schemas.microsoft.com/office/powerpoint/2010/main" val="3504705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67B1-FA5F-CA4E-09BE-45198FCE42F1}"/>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EF5B0DF-627B-8906-FAF6-B81920320B1D}"/>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CB538935-5913-0082-FD2F-B8478E42FD3C}"/>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F9D377-7350-16BC-89BE-0E0D3847567D}"/>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=0.</m:t>
                    </m:r>
                    <m:r>
                      <a:rPr lang="en-US" i="1">
                        <a:latin typeface="Cambria Math" panose="02040503050406030204" pitchFamily="18" charset="0"/>
                      </a:rPr>
                      <m:t>016</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11F9D377-7350-16BC-89BE-0E0D3847567D}"/>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64DFC5D-4861-F344-95D3-67A9B56689EA}"/>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CE7294-32F5-E492-63E3-3106168DC812}"/>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38E0B6-0BA6-0BD9-AC7F-79E5861EB14C}"/>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22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8C23-FF6D-66BF-355D-14ABB3E00A96}"/>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4DF7089-A54E-94E7-AA25-D99F49E51860}"/>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BF3DBC12-EF3E-BF8D-5131-FF95DC68D5C7}"/>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2AC70D-0350-18F8-EFF0-2FA240DDEAE2}"/>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430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3E2AC70D-0350-18F8-EFF0-2FA240DDEAE2}"/>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5AC29EA-587B-A229-C8DB-78F64D110719}"/>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FCF2BE-685D-A920-9544-409AF727B5D0}"/>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250F2F-1590-AA18-07F0-104E248B164B}"/>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13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8068-C35D-FDB6-6B46-8EFC9CD51093}"/>
              </a:ext>
            </a:extLst>
          </p:cNvPr>
          <p:cNvSpPr>
            <a:spLocks noGrp="1"/>
          </p:cNvSpPr>
          <p:nvPr>
            <p:ph type="title"/>
          </p:nvPr>
        </p:nvSpPr>
        <p:spPr/>
        <p:txBody>
          <a:bodyPr>
            <a:normAutofit fontScale="90000"/>
          </a:bodyPr>
          <a:lstStyle/>
          <a:p>
            <a:r>
              <a:rPr lang="en-US" dirty="0"/>
              <a:t>Results – Slab </a:t>
            </a:r>
          </a:p>
        </p:txBody>
      </p:sp>
      <p:sp>
        <p:nvSpPr>
          <p:cNvPr id="4" name="Text Placeholder 7">
            <a:extLst>
              <a:ext uri="{FF2B5EF4-FFF2-40B4-BE49-F238E27FC236}">
                <a16:creationId xmlns:a16="http://schemas.microsoft.com/office/drawing/2014/main" id="{6192BFE6-FEE5-9AE5-1599-CD13AB4C4AFE}"/>
              </a:ext>
            </a:extLst>
          </p:cNvPr>
          <p:cNvSpPr txBox="1">
            <a:spLocks/>
          </p:cNvSpPr>
          <p:nvPr/>
        </p:nvSpPr>
        <p:spPr>
          <a:xfrm>
            <a:off x="640081" y="1245870"/>
            <a:ext cx="5143500" cy="12344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r>
              <a:rPr lang="en-US" sz="2000" dirty="0"/>
              <a:t>1D slab with three material regions</a:t>
            </a:r>
          </a:p>
          <a:p>
            <a:pPr marL="342900" indent="-342900"/>
            <a:r>
              <a:rPr lang="en-US" sz="2000" dirty="0"/>
              <a:t>Neutral particle, steady-state, mono-energetic, attenuation-only</a:t>
            </a:r>
          </a:p>
        </p:txBody>
      </p:sp>
      <p:sp>
        <p:nvSpPr>
          <p:cNvPr id="5" name="Content Placeholder 6">
            <a:extLst>
              <a:ext uri="{FF2B5EF4-FFF2-40B4-BE49-F238E27FC236}">
                <a16:creationId xmlns:a16="http://schemas.microsoft.com/office/drawing/2014/main" id="{1F0197AD-315B-F91D-37F4-DF4A79AFCD4F}"/>
              </a:ext>
            </a:extLst>
          </p:cNvPr>
          <p:cNvSpPr txBox="1">
            <a:spLocks/>
          </p:cNvSpPr>
          <p:nvPr/>
        </p:nvSpPr>
        <p:spPr>
          <a:xfrm>
            <a:off x="0" y="880110"/>
            <a:ext cx="6800427" cy="387010"/>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Problem definition</a:t>
            </a:r>
          </a:p>
        </p:txBody>
      </p:sp>
      <mc:AlternateContent xmlns:mc="http://schemas.openxmlformats.org/markup-compatibility/2006">
        <mc:Choice xmlns:a14="http://schemas.microsoft.com/office/drawing/2010/main" Requires="a14">
          <p:sp>
            <p:nvSpPr>
              <p:cNvPr id="6" name="Text Placeholder 7">
                <a:extLst>
                  <a:ext uri="{FF2B5EF4-FFF2-40B4-BE49-F238E27FC236}">
                    <a16:creationId xmlns:a16="http://schemas.microsoft.com/office/drawing/2014/main" id="{FED5FD42-9116-C065-C17F-E43E3ACA6739}"/>
                  </a:ext>
                </a:extLst>
              </p:cNvPr>
              <p:cNvSpPr txBox="1">
                <a:spLocks/>
              </p:cNvSpPr>
              <p:nvPr/>
            </p:nvSpPr>
            <p:spPr>
              <a:xfrm>
                <a:off x="6652452" y="1188597"/>
                <a:ext cx="5143500" cy="747521"/>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Cosine of beam-source incidence angle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𝒰</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0.6,1.0</m:t>
                          </m:r>
                        </m:e>
                      </m:d>
                    </m:oMath>
                  </m:oMathPara>
                </a14:m>
                <a:endParaRPr lang="en-US" dirty="0"/>
              </a:p>
            </p:txBody>
          </p:sp>
        </mc:Choice>
        <mc:Fallback>
          <p:sp>
            <p:nvSpPr>
              <p:cNvPr id="6" name="Text Placeholder 7">
                <a:extLst>
                  <a:ext uri="{FF2B5EF4-FFF2-40B4-BE49-F238E27FC236}">
                    <a16:creationId xmlns:a16="http://schemas.microsoft.com/office/drawing/2014/main" id="{FED5FD42-9116-C065-C17F-E43E3ACA6739}"/>
                  </a:ext>
                </a:extLst>
              </p:cNvPr>
              <p:cNvSpPr txBox="1">
                <a:spLocks noRot="1" noChangeAspect="1" noMove="1" noResize="1" noEditPoints="1" noAdjustHandles="1" noChangeArrowheads="1" noChangeShapeType="1" noTextEdit="1"/>
              </p:cNvSpPr>
              <p:nvPr/>
            </p:nvSpPr>
            <p:spPr>
              <a:xfrm>
                <a:off x="6652452" y="1188597"/>
                <a:ext cx="5143500" cy="747521"/>
              </a:xfrm>
              <a:prstGeom prst="rect">
                <a:avLst/>
              </a:prstGeom>
              <a:blipFill>
                <a:blip r:embed="rId2"/>
                <a:stretch>
                  <a:fillRect l="-3202" t="-8333" r="-1724" b="-5000"/>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4FC08985-DFA9-F5E3-D78E-382FFC6EB523}"/>
              </a:ext>
            </a:extLst>
          </p:cNvPr>
          <p:cNvSpPr txBox="1">
            <a:spLocks/>
          </p:cNvSpPr>
          <p:nvPr/>
        </p:nvSpPr>
        <p:spPr>
          <a:xfrm>
            <a:off x="6012371" y="812028"/>
            <a:ext cx="6095999"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Uncertain parameter groups</a:t>
            </a:r>
          </a:p>
        </p:txBody>
      </p:sp>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8DB8215A-E70D-308C-4145-ED6687554445}"/>
                  </a:ext>
                </a:extLst>
              </p:cNvPr>
              <p:cNvSpPr txBox="1">
                <a:spLocks/>
              </p:cNvSpPr>
              <p:nvPr/>
            </p:nvSpPr>
            <p:spPr>
              <a:xfrm>
                <a:off x="6652452" y="1859856"/>
                <a:ext cx="5143500" cy="842610"/>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t>Material region boundary locations</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7</m:t>
                          </m:r>
                        </m:e>
                      </m:d>
                      <m: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1.7, 2.3</m:t>
                          </m:r>
                        </m:e>
                      </m:d>
                    </m:oMath>
                  </m:oMathPara>
                </a14:m>
                <a:endParaRPr lang="en-US" dirty="0"/>
              </a:p>
            </p:txBody>
          </p:sp>
        </mc:Choice>
        <mc:Fallback>
          <p:sp>
            <p:nvSpPr>
              <p:cNvPr id="8" name="Text Placeholder 7">
                <a:extLst>
                  <a:ext uri="{FF2B5EF4-FFF2-40B4-BE49-F238E27FC236}">
                    <a16:creationId xmlns:a16="http://schemas.microsoft.com/office/drawing/2014/main" id="{8DB8215A-E70D-308C-4145-ED6687554445}"/>
                  </a:ext>
                </a:extLst>
              </p:cNvPr>
              <p:cNvSpPr txBox="1">
                <a:spLocks noRot="1" noChangeAspect="1" noMove="1" noResize="1" noEditPoints="1" noAdjustHandles="1" noChangeArrowheads="1" noChangeShapeType="1" noTextEdit="1"/>
              </p:cNvSpPr>
              <p:nvPr/>
            </p:nvSpPr>
            <p:spPr>
              <a:xfrm>
                <a:off x="6652452" y="1859856"/>
                <a:ext cx="5143500" cy="842610"/>
              </a:xfrm>
              <a:prstGeom prst="rect">
                <a:avLst/>
              </a:prstGeom>
              <a:blipFill>
                <a:blip r:embed="rId3"/>
                <a:stretch>
                  <a:fillRect l="-3202" t="-74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7">
                <a:extLst>
                  <a:ext uri="{FF2B5EF4-FFF2-40B4-BE49-F238E27FC236}">
                    <a16:creationId xmlns:a16="http://schemas.microsoft.com/office/drawing/2014/main" id="{A6C26AD6-8FB4-B619-9C35-6BD733559AA3}"/>
                  </a:ext>
                </a:extLst>
              </p:cNvPr>
              <p:cNvSpPr txBox="1">
                <a:spLocks/>
              </p:cNvSpPr>
              <p:nvPr/>
            </p:nvSpPr>
            <p:spPr>
              <a:xfrm>
                <a:off x="6652452" y="2590011"/>
                <a:ext cx="5143500" cy="1090847"/>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Total cross sections</a:t>
                </a: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0.4</m:t>
                          </m:r>
                        </m:e>
                      </m:d>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3</m:t>
                          </m:r>
                        </m:e>
                      </m:d>
                    </m:oMath>
                  </m:oMathPara>
                </a14:m>
                <a:endParaRPr lang="en-US" dirty="0"/>
              </a:p>
              <a:p>
                <a:pPr algn="ctr"/>
                <a:endParaRPr lang="en-US" dirty="0"/>
              </a:p>
            </p:txBody>
          </p:sp>
        </mc:Choice>
        <mc:Fallback>
          <p:sp>
            <p:nvSpPr>
              <p:cNvPr id="9" name="Text Placeholder 7">
                <a:extLst>
                  <a:ext uri="{FF2B5EF4-FFF2-40B4-BE49-F238E27FC236}">
                    <a16:creationId xmlns:a16="http://schemas.microsoft.com/office/drawing/2014/main" id="{A6C26AD6-8FB4-B619-9C35-6BD733559AA3}"/>
                  </a:ext>
                </a:extLst>
              </p:cNvPr>
              <p:cNvSpPr txBox="1">
                <a:spLocks noRot="1" noChangeAspect="1" noMove="1" noResize="1" noEditPoints="1" noAdjustHandles="1" noChangeArrowheads="1" noChangeShapeType="1" noTextEdit="1"/>
              </p:cNvSpPr>
              <p:nvPr/>
            </p:nvSpPr>
            <p:spPr>
              <a:xfrm>
                <a:off x="6652452" y="2590011"/>
                <a:ext cx="5143500" cy="1090847"/>
              </a:xfrm>
              <a:prstGeom prst="rect">
                <a:avLst/>
              </a:prstGeom>
              <a:blipFill>
                <a:blip r:embed="rId4"/>
                <a:stretch>
                  <a:fillRect l="-3202" t="-6977"/>
                </a:stretch>
              </a:blipFill>
            </p:spPr>
            <p:txBody>
              <a:bodyPr/>
              <a:lstStyle/>
              <a:p>
                <a:r>
                  <a:rPr lang="en-US">
                    <a:noFill/>
                  </a:rPr>
                  <a:t> </a:t>
                </a:r>
              </a:p>
            </p:txBody>
          </p:sp>
        </mc:Fallback>
      </mc:AlternateContent>
      <p:sp>
        <p:nvSpPr>
          <p:cNvPr id="10" name="Content Placeholder 6">
            <a:extLst>
              <a:ext uri="{FF2B5EF4-FFF2-40B4-BE49-F238E27FC236}">
                <a16:creationId xmlns:a16="http://schemas.microsoft.com/office/drawing/2014/main" id="{2F68827E-8EDE-68CA-FA3C-13F565076693}"/>
              </a:ext>
            </a:extLst>
          </p:cNvPr>
          <p:cNvSpPr txBox="1">
            <a:spLocks/>
          </p:cNvSpPr>
          <p:nvPr/>
        </p:nvSpPr>
        <p:spPr>
          <a:xfrm>
            <a:off x="141487" y="3043683"/>
            <a:ext cx="6096002"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Comparison</a:t>
            </a:r>
          </a:p>
        </p:txBody>
      </p:sp>
      <p:sp>
        <p:nvSpPr>
          <p:cNvPr id="11" name="Text Placeholder 7">
            <a:extLst>
              <a:ext uri="{FF2B5EF4-FFF2-40B4-BE49-F238E27FC236}">
                <a16:creationId xmlns:a16="http://schemas.microsoft.com/office/drawing/2014/main" id="{BB0BB196-40AA-8A6F-0126-1682562108FF}"/>
              </a:ext>
            </a:extLst>
          </p:cNvPr>
          <p:cNvSpPr txBox="1">
            <a:spLocks/>
          </p:cNvSpPr>
          <p:nvPr/>
        </p:nvSpPr>
        <p:spPr>
          <a:xfrm>
            <a:off x="141648" y="4178499"/>
            <a:ext cx="6096002" cy="707886"/>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Straightforward Saltelli method vs. variance deconvolution modification</a:t>
            </a:r>
          </a:p>
        </p:txBody>
      </p:sp>
      <mc:AlternateContent xmlns:mc="http://schemas.openxmlformats.org/markup-compatibility/2006">
        <mc:Choice xmlns:a14="http://schemas.microsoft.com/office/drawing/2010/main" Requires="a14">
          <p:sp>
            <p:nvSpPr>
              <p:cNvPr id="12" name="Text Placeholder 7">
                <a:extLst>
                  <a:ext uri="{FF2B5EF4-FFF2-40B4-BE49-F238E27FC236}">
                    <a16:creationId xmlns:a16="http://schemas.microsoft.com/office/drawing/2014/main" id="{73F4FF88-643A-76FD-524A-5D2E8BD747B3}"/>
                  </a:ext>
                </a:extLst>
              </p:cNvPr>
              <p:cNvSpPr txBox="1">
                <a:spLocks/>
              </p:cNvSpPr>
              <p:nvPr/>
            </p:nvSpPr>
            <p:spPr>
              <a:xfrm>
                <a:off x="141487" y="4881739"/>
                <a:ext cx="6096002" cy="735201"/>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Number of MC RT particle histories: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m:t>
                    </m:r>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=1000</m:t>
                    </m:r>
                  </m:oMath>
                </a14:m>
                <a:endParaRPr lang="en-US" dirty="0"/>
              </a:p>
            </p:txBody>
          </p:sp>
        </mc:Choice>
        <mc:Fallback>
          <p:sp>
            <p:nvSpPr>
              <p:cNvPr id="12" name="Text Placeholder 7">
                <a:extLst>
                  <a:ext uri="{FF2B5EF4-FFF2-40B4-BE49-F238E27FC236}">
                    <a16:creationId xmlns:a16="http://schemas.microsoft.com/office/drawing/2014/main" id="{73F4FF88-643A-76FD-524A-5D2E8BD747B3}"/>
                  </a:ext>
                </a:extLst>
              </p:cNvPr>
              <p:cNvSpPr txBox="1">
                <a:spLocks noRot="1" noChangeAspect="1" noMove="1" noResize="1" noEditPoints="1" noAdjustHandles="1" noChangeArrowheads="1" noChangeShapeType="1" noTextEdit="1"/>
              </p:cNvSpPr>
              <p:nvPr/>
            </p:nvSpPr>
            <p:spPr>
              <a:xfrm>
                <a:off x="141487" y="4881739"/>
                <a:ext cx="6096002" cy="735201"/>
              </a:xfrm>
              <a:prstGeom prst="rect">
                <a:avLst/>
              </a:prstGeom>
              <a:blipFill>
                <a:blip r:embed="rId5"/>
                <a:stretch>
                  <a:fillRect t="-5085" b="-101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 Placeholder 7">
                <a:extLst>
                  <a:ext uri="{FF2B5EF4-FFF2-40B4-BE49-F238E27FC236}">
                    <a16:creationId xmlns:a16="http://schemas.microsoft.com/office/drawing/2014/main" id="{CDB6554C-A961-2753-767E-612F2D96CFA0}"/>
                  </a:ext>
                </a:extLst>
              </p:cNvPr>
              <p:cNvSpPr txBox="1">
                <a:spLocks/>
              </p:cNvSpPr>
              <p:nvPr/>
            </p:nvSpPr>
            <p:spPr>
              <a:xfrm>
                <a:off x="141490" y="3409443"/>
                <a:ext cx="6095999" cy="768352"/>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Benchmark: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dirty="0"/>
                  <a:t>, analytic optical thickness        Test: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r>
                      <a:rPr lang="en-US" i="1">
                        <a:latin typeface="Cambria Math" panose="02040503050406030204" pitchFamily="18" charset="0"/>
                      </a:rPr>
                      <m:t>=1000</m:t>
                    </m:r>
                  </m:oMath>
                </a14:m>
                <a:r>
                  <a:rPr lang="en-US" dirty="0"/>
                  <a:t> </a:t>
                </a:r>
              </a:p>
            </p:txBody>
          </p:sp>
        </mc:Choice>
        <mc:Fallback>
          <p:sp>
            <p:nvSpPr>
              <p:cNvPr id="13" name="Text Placeholder 7">
                <a:extLst>
                  <a:ext uri="{FF2B5EF4-FFF2-40B4-BE49-F238E27FC236}">
                    <a16:creationId xmlns:a16="http://schemas.microsoft.com/office/drawing/2014/main" id="{CDB6554C-A961-2753-767E-612F2D96CFA0}"/>
                  </a:ext>
                </a:extLst>
              </p:cNvPr>
              <p:cNvSpPr txBox="1">
                <a:spLocks noRot="1" noChangeAspect="1" noMove="1" noResize="1" noEditPoints="1" noAdjustHandles="1" noChangeArrowheads="1" noChangeShapeType="1" noTextEdit="1"/>
              </p:cNvSpPr>
              <p:nvPr/>
            </p:nvSpPr>
            <p:spPr>
              <a:xfrm>
                <a:off x="141490" y="3409443"/>
                <a:ext cx="6095999" cy="768352"/>
              </a:xfrm>
              <a:prstGeom prst="rect">
                <a:avLst/>
              </a:prstGeom>
              <a:blipFill>
                <a:blip r:embed="rId6"/>
                <a:stretch>
                  <a:fillRect t="-4918" r="-11019"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BE72B63-D3B7-DB16-A5F3-83EDA8DD4763}"/>
                  </a:ext>
                </a:extLst>
              </p:cNvPr>
              <p:cNvSpPr txBox="1"/>
              <p:nvPr/>
            </p:nvSpPr>
            <p:spPr>
              <a:xfrm>
                <a:off x="7751886" y="5715000"/>
                <a:ext cx="272796"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14" name="TextBox 13">
                <a:extLst>
                  <a:ext uri="{FF2B5EF4-FFF2-40B4-BE49-F238E27FC236}">
                    <a16:creationId xmlns:a16="http://schemas.microsoft.com/office/drawing/2014/main" id="{DBE72B63-D3B7-DB16-A5F3-83EDA8DD4763}"/>
                  </a:ext>
                </a:extLst>
              </p:cNvPr>
              <p:cNvSpPr txBox="1">
                <a:spLocks noRot="1" noChangeAspect="1" noMove="1" noResize="1" noEditPoints="1" noAdjustHandles="1" noChangeArrowheads="1" noChangeShapeType="1" noTextEdit="1"/>
              </p:cNvSpPr>
              <p:nvPr/>
            </p:nvSpPr>
            <p:spPr>
              <a:xfrm>
                <a:off x="7751886" y="5715000"/>
                <a:ext cx="272796" cy="274320"/>
              </a:xfrm>
              <a:prstGeom prst="rect">
                <a:avLst/>
              </a:prstGeom>
              <a:blipFill>
                <a:blip r:embed="rId7"/>
                <a:stretch>
                  <a:fillRect l="-4545" r="-4545"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CD1CAB-294C-6540-8CDC-AA9B7CE2A0A0}"/>
                  </a:ext>
                </a:extLst>
              </p:cNvPr>
              <p:cNvSpPr txBox="1"/>
              <p:nvPr/>
            </p:nvSpPr>
            <p:spPr>
              <a:xfrm>
                <a:off x="7952809"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b="0" dirty="0"/>
              </a:p>
            </p:txBody>
          </p:sp>
        </mc:Choice>
        <mc:Fallback>
          <p:sp>
            <p:nvSpPr>
              <p:cNvPr id="15" name="TextBox 14">
                <a:extLst>
                  <a:ext uri="{FF2B5EF4-FFF2-40B4-BE49-F238E27FC236}">
                    <a16:creationId xmlns:a16="http://schemas.microsoft.com/office/drawing/2014/main" id="{38CD1CAB-294C-6540-8CDC-AA9B7CE2A0A0}"/>
                  </a:ext>
                </a:extLst>
              </p:cNvPr>
              <p:cNvSpPr txBox="1">
                <a:spLocks noRot="1" noChangeAspect="1" noMove="1" noResize="1" noEditPoints="1" noAdjustHandles="1" noChangeArrowheads="1" noChangeShapeType="1" noTextEdit="1"/>
              </p:cNvSpPr>
              <p:nvPr/>
            </p:nvSpPr>
            <p:spPr>
              <a:xfrm>
                <a:off x="7952809" y="5715000"/>
                <a:ext cx="457200" cy="274320"/>
              </a:xfrm>
              <a:prstGeom prst="rect">
                <a:avLst/>
              </a:prstGeom>
              <a:blipFill>
                <a:blip r:embed="rId8"/>
                <a:stretch>
                  <a:fillRect l="-2703"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57A9C95-A56D-962E-2F56-8D5D87F46ED6}"/>
                  </a:ext>
                </a:extLst>
              </p:cNvPr>
              <p:cNvSpPr txBox="1"/>
              <p:nvPr/>
            </p:nvSpPr>
            <p:spPr>
              <a:xfrm>
                <a:off x="9205502"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1.7</m:t>
                      </m:r>
                    </m:oMath>
                  </m:oMathPara>
                </a14:m>
                <a:endParaRPr lang="en-US" b="0" dirty="0"/>
              </a:p>
            </p:txBody>
          </p:sp>
        </mc:Choice>
        <mc:Fallback>
          <p:sp>
            <p:nvSpPr>
              <p:cNvPr id="16" name="TextBox 15">
                <a:extLst>
                  <a:ext uri="{FF2B5EF4-FFF2-40B4-BE49-F238E27FC236}">
                    <a16:creationId xmlns:a16="http://schemas.microsoft.com/office/drawing/2014/main" id="{757A9C95-A56D-962E-2F56-8D5D87F46ED6}"/>
                  </a:ext>
                </a:extLst>
              </p:cNvPr>
              <p:cNvSpPr txBox="1">
                <a:spLocks noRot="1" noChangeAspect="1" noMove="1" noResize="1" noEditPoints="1" noAdjustHandles="1" noChangeArrowheads="1" noChangeShapeType="1" noTextEdit="1"/>
              </p:cNvSpPr>
              <p:nvPr/>
            </p:nvSpPr>
            <p:spPr>
              <a:xfrm>
                <a:off x="9205502" y="5715000"/>
                <a:ext cx="457200" cy="27432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133812-1798-3750-EE55-1C5537D96472}"/>
                  </a:ext>
                </a:extLst>
              </p:cNvPr>
              <p:cNvSpPr txBox="1"/>
              <p:nvPr/>
            </p:nvSpPr>
            <p:spPr>
              <a:xfrm>
                <a:off x="10406636"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a:p>
            </p:txBody>
          </p:sp>
        </mc:Choice>
        <mc:Fallback>
          <p:sp>
            <p:nvSpPr>
              <p:cNvPr id="17" name="TextBox 16">
                <a:extLst>
                  <a:ext uri="{FF2B5EF4-FFF2-40B4-BE49-F238E27FC236}">
                    <a16:creationId xmlns:a16="http://schemas.microsoft.com/office/drawing/2014/main" id="{B6133812-1798-3750-EE55-1C5537D96472}"/>
                  </a:ext>
                </a:extLst>
              </p:cNvPr>
              <p:cNvSpPr txBox="1">
                <a:spLocks noRot="1" noChangeAspect="1" noMove="1" noResize="1" noEditPoints="1" noAdjustHandles="1" noChangeArrowheads="1" noChangeShapeType="1" noTextEdit="1"/>
              </p:cNvSpPr>
              <p:nvPr/>
            </p:nvSpPr>
            <p:spPr>
              <a:xfrm>
                <a:off x="10406636" y="5715000"/>
                <a:ext cx="457200" cy="274320"/>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3B67A63-48E0-BF1B-8788-157204BA8E1A}"/>
                  </a:ext>
                </a:extLst>
              </p:cNvPr>
              <p:cNvSpPr txBox="1"/>
              <p:nvPr/>
            </p:nvSpPr>
            <p:spPr>
              <a:xfrm>
                <a:off x="9787130"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2.3</m:t>
                      </m:r>
                    </m:oMath>
                  </m:oMathPara>
                </a14:m>
                <a:endParaRPr lang="en-US" b="0" dirty="0"/>
              </a:p>
            </p:txBody>
          </p:sp>
        </mc:Choice>
        <mc:Fallback>
          <p:sp>
            <p:nvSpPr>
              <p:cNvPr id="18" name="TextBox 17">
                <a:extLst>
                  <a:ext uri="{FF2B5EF4-FFF2-40B4-BE49-F238E27FC236}">
                    <a16:creationId xmlns:a16="http://schemas.microsoft.com/office/drawing/2014/main" id="{F3B67A63-48E0-BF1B-8788-157204BA8E1A}"/>
                  </a:ext>
                </a:extLst>
              </p:cNvPr>
              <p:cNvSpPr txBox="1">
                <a:spLocks noRot="1" noChangeAspect="1" noMove="1" noResize="1" noEditPoints="1" noAdjustHandles="1" noChangeArrowheads="1" noChangeShapeType="1" noTextEdit="1"/>
              </p:cNvSpPr>
              <p:nvPr/>
            </p:nvSpPr>
            <p:spPr>
              <a:xfrm>
                <a:off x="9787130" y="5715000"/>
                <a:ext cx="457200" cy="274320"/>
              </a:xfrm>
              <a:prstGeom prst="rect">
                <a:avLst/>
              </a:prstGeom>
              <a:blipFill>
                <a:blip r:embed="rId11"/>
                <a:stretch>
                  <a:fillRect b="-9091"/>
                </a:stretch>
              </a:blipFill>
            </p:spPr>
            <p:txBody>
              <a:bodyPr/>
              <a:lstStyle/>
              <a:p>
                <a:r>
                  <a:rPr lang="en-US">
                    <a:noFill/>
                  </a:rPr>
                  <a:t> </a:t>
                </a:r>
              </a:p>
            </p:txBody>
          </p:sp>
        </mc:Fallback>
      </mc:AlternateContent>
      <p:sp>
        <p:nvSpPr>
          <p:cNvPr id="19" name="Left-Right Arrow 18">
            <a:extLst>
              <a:ext uri="{FF2B5EF4-FFF2-40B4-BE49-F238E27FC236}">
                <a16:creationId xmlns:a16="http://schemas.microsoft.com/office/drawing/2014/main" id="{371BDCD6-7DEC-FF2B-D6D9-B81E869EEC51}"/>
              </a:ext>
            </a:extLst>
          </p:cNvPr>
          <p:cNvSpPr/>
          <p:nvPr/>
        </p:nvSpPr>
        <p:spPr>
          <a:xfrm>
            <a:off x="8175498" y="5950886"/>
            <a:ext cx="1265681"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2B91F6A-88F3-7F4E-BD25-36C4D22DAE31}"/>
                  </a:ext>
                </a:extLst>
              </p:cNvPr>
              <p:cNvSpPr txBox="1"/>
              <p:nvPr/>
            </p:nvSpPr>
            <p:spPr>
              <a:xfrm>
                <a:off x="8351138"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oMath>
                </a14:m>
                <a:r>
                  <a:rPr lang="en-US" b="1" dirty="0">
                    <a:solidFill>
                      <a:schemeClr val="tx1"/>
                    </a:solidFill>
                  </a:rPr>
                  <a:t>range</a:t>
                </a:r>
              </a:p>
            </p:txBody>
          </p:sp>
        </mc:Choice>
        <mc:Fallback>
          <p:sp>
            <p:nvSpPr>
              <p:cNvPr id="20" name="TextBox 19">
                <a:extLst>
                  <a:ext uri="{FF2B5EF4-FFF2-40B4-BE49-F238E27FC236}">
                    <a16:creationId xmlns:a16="http://schemas.microsoft.com/office/drawing/2014/main" id="{72B91F6A-88F3-7F4E-BD25-36C4D22DAE31}"/>
                  </a:ext>
                </a:extLst>
              </p:cNvPr>
              <p:cNvSpPr txBox="1">
                <a:spLocks noRot="1" noChangeAspect="1" noMove="1" noResize="1" noEditPoints="1" noAdjustHandles="1" noChangeArrowheads="1" noChangeShapeType="1" noTextEdit="1"/>
              </p:cNvSpPr>
              <p:nvPr/>
            </p:nvSpPr>
            <p:spPr>
              <a:xfrm>
                <a:off x="8351138" y="6206332"/>
                <a:ext cx="914400" cy="380239"/>
              </a:xfrm>
              <a:prstGeom prst="rect">
                <a:avLst/>
              </a:prstGeom>
              <a:blipFill>
                <a:blip r:embed="rId12"/>
                <a:stretch>
                  <a:fillRect t="-19355" r="-8219" b="-9677"/>
                </a:stretch>
              </a:blipFill>
            </p:spPr>
            <p:txBody>
              <a:bodyPr/>
              <a:lstStyle/>
              <a:p>
                <a:r>
                  <a:rPr lang="en-US">
                    <a:noFill/>
                  </a:rPr>
                  <a:t> </a:t>
                </a:r>
              </a:p>
            </p:txBody>
          </p:sp>
        </mc:Fallback>
      </mc:AlternateContent>
      <p:sp>
        <p:nvSpPr>
          <p:cNvPr id="21" name="Left-Right Arrow 20">
            <a:extLst>
              <a:ext uri="{FF2B5EF4-FFF2-40B4-BE49-F238E27FC236}">
                <a16:creationId xmlns:a16="http://schemas.microsoft.com/office/drawing/2014/main" id="{EE541750-DE56-876C-E5B9-A5597A3E4849}"/>
              </a:ext>
            </a:extLst>
          </p:cNvPr>
          <p:cNvSpPr/>
          <p:nvPr/>
        </p:nvSpPr>
        <p:spPr>
          <a:xfrm>
            <a:off x="9459125" y="5949361"/>
            <a:ext cx="527647"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2A9C35F-0A9D-D360-EBC4-310A4F4DB7C1}"/>
                  </a:ext>
                </a:extLst>
              </p:cNvPr>
              <p:cNvSpPr txBox="1"/>
              <p:nvPr/>
            </p:nvSpPr>
            <p:spPr>
              <a:xfrm>
                <a:off x="9616819"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r>
                  <a:rPr lang="en-US" b="1" dirty="0">
                    <a:solidFill>
                      <a:schemeClr val="tx1"/>
                    </a:solidFill>
                  </a:rPr>
                  <a:t>range</a:t>
                </a:r>
              </a:p>
            </p:txBody>
          </p:sp>
        </mc:Choice>
        <mc:Fallback>
          <p:sp>
            <p:nvSpPr>
              <p:cNvPr id="22" name="TextBox 21">
                <a:extLst>
                  <a:ext uri="{FF2B5EF4-FFF2-40B4-BE49-F238E27FC236}">
                    <a16:creationId xmlns:a16="http://schemas.microsoft.com/office/drawing/2014/main" id="{02A9C35F-0A9D-D360-EBC4-310A4F4DB7C1}"/>
                  </a:ext>
                </a:extLst>
              </p:cNvPr>
              <p:cNvSpPr txBox="1">
                <a:spLocks noRot="1" noChangeAspect="1" noMove="1" noResize="1" noEditPoints="1" noAdjustHandles="1" noChangeArrowheads="1" noChangeShapeType="1" noTextEdit="1"/>
              </p:cNvSpPr>
              <p:nvPr/>
            </p:nvSpPr>
            <p:spPr>
              <a:xfrm>
                <a:off x="9616819" y="6206332"/>
                <a:ext cx="914400" cy="380239"/>
              </a:xfrm>
              <a:prstGeom prst="rect">
                <a:avLst/>
              </a:prstGeom>
              <a:blipFill>
                <a:blip r:embed="rId13"/>
                <a:stretch>
                  <a:fillRect t="-19355" r="-6849" b="-967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501F4B1-6F4A-BC1F-75B8-3FA4BE7D0831}"/>
              </a:ext>
            </a:extLst>
          </p:cNvPr>
          <p:cNvCxnSpPr>
            <a:cxnSpLocks/>
          </p:cNvCxnSpPr>
          <p:nvPr/>
        </p:nvCxnSpPr>
        <p:spPr>
          <a:xfrm flipV="1">
            <a:off x="7883651"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681B44-0333-A3C0-1A8B-2C5B53FEB4EE}"/>
              </a:ext>
            </a:extLst>
          </p:cNvPr>
          <p:cNvCxnSpPr>
            <a:cxnSpLocks/>
          </p:cNvCxnSpPr>
          <p:nvPr/>
        </p:nvCxnSpPr>
        <p:spPr>
          <a:xfrm flipV="1">
            <a:off x="8175498"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749BC-4C37-4427-6460-11BA33A5616B}"/>
              </a:ext>
            </a:extLst>
          </p:cNvPr>
          <p:cNvCxnSpPr>
            <a:cxnSpLocks/>
          </p:cNvCxnSpPr>
          <p:nvPr/>
        </p:nvCxnSpPr>
        <p:spPr>
          <a:xfrm flipV="1">
            <a:off x="9427463"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FE77EB-6EFB-6ED9-DCA7-2D9AC4E1E81A}"/>
              </a:ext>
            </a:extLst>
          </p:cNvPr>
          <p:cNvCxnSpPr>
            <a:cxnSpLocks/>
          </p:cNvCxnSpPr>
          <p:nvPr/>
        </p:nvCxnSpPr>
        <p:spPr>
          <a:xfrm flipV="1">
            <a:off x="10005060"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DC224A-0770-EDEF-7778-749A9A4B05B9}"/>
              </a:ext>
            </a:extLst>
          </p:cNvPr>
          <p:cNvCxnSpPr>
            <a:cxnSpLocks/>
          </p:cNvCxnSpPr>
          <p:nvPr/>
        </p:nvCxnSpPr>
        <p:spPr>
          <a:xfrm flipV="1">
            <a:off x="10628374"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A395747-F648-6C8C-139A-AD7F44119E1D}"/>
              </a:ext>
            </a:extLst>
          </p:cNvPr>
          <p:cNvSpPr/>
          <p:nvPr/>
        </p:nvSpPr>
        <p:spPr>
          <a:xfrm>
            <a:off x="7883652" y="4376103"/>
            <a:ext cx="1548384" cy="1297987"/>
          </a:xfrm>
          <a:prstGeom prst="rect">
            <a:avLst/>
          </a:prstGeom>
          <a:solidFill>
            <a:schemeClr val="tx2">
              <a:lumMod val="40000"/>
              <a:lumOff val="60000"/>
            </a:schemeClr>
          </a:solid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0CAC7A4-6466-6D1C-C824-E3B6E6C9849F}"/>
              </a:ext>
            </a:extLst>
          </p:cNvPr>
          <p:cNvSpPr/>
          <p:nvPr/>
        </p:nvSpPr>
        <p:spPr>
          <a:xfrm>
            <a:off x="9441179" y="4376103"/>
            <a:ext cx="1188721" cy="129798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8CCB6A-0AFE-624D-CF6A-C8BC9ABF64A6}"/>
              </a:ext>
            </a:extLst>
          </p:cNvPr>
          <p:cNvSpPr/>
          <p:nvPr/>
        </p:nvSpPr>
        <p:spPr>
          <a:xfrm>
            <a:off x="8481824" y="4376103"/>
            <a:ext cx="1507996" cy="1297987"/>
          </a:xfrm>
          <a:prstGeom prst="rect">
            <a:avLst/>
          </a:prstGeom>
          <a:solidFill>
            <a:schemeClr val="tx2">
              <a:lumMod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1501708C-FB80-B125-619B-FEECFC5F6C57}"/>
              </a:ext>
            </a:extLst>
          </p:cNvPr>
          <p:cNvSpPr>
            <a:spLocks noChangeAspect="1"/>
          </p:cNvSpPr>
          <p:nvPr/>
        </p:nvSpPr>
        <p:spPr>
          <a:xfrm>
            <a:off x="6350891" y="4834824"/>
            <a:ext cx="1280160" cy="1280160"/>
          </a:xfrm>
          <a:prstGeom prst="pie">
            <a:avLst>
              <a:gd name="adj1" fmla="val 18668238"/>
              <a:gd name="adj2" fmla="val 34660"/>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9420EFA2-975B-A188-7C08-5A7FF28492C0}"/>
              </a:ext>
            </a:extLst>
          </p:cNvPr>
          <p:cNvCxnSpPr/>
          <p:nvPr/>
        </p:nvCxnSpPr>
        <p:spPr>
          <a:xfrm flipV="1">
            <a:off x="6990971" y="4772639"/>
            <a:ext cx="640080" cy="710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279065-B8D6-8AA9-3C6A-FE83DE762E52}"/>
              </a:ext>
            </a:extLst>
          </p:cNvPr>
          <p:cNvCxnSpPr>
            <a:cxnSpLocks/>
          </p:cNvCxnSpPr>
          <p:nvPr/>
        </p:nvCxnSpPr>
        <p:spPr>
          <a:xfrm>
            <a:off x="6988875" y="5483485"/>
            <a:ext cx="83534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50498F5-8508-0E11-AD92-00D258D21489}"/>
                  </a:ext>
                </a:extLst>
              </p:cNvPr>
              <p:cNvSpPr txBox="1"/>
              <p:nvPr/>
            </p:nvSpPr>
            <p:spPr>
              <a:xfrm>
                <a:off x="7247382" y="5150482"/>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p:txBody>
          </p:sp>
        </mc:Choice>
        <mc:Fallback>
          <p:sp>
            <p:nvSpPr>
              <p:cNvPr id="34" name="TextBox 33">
                <a:extLst>
                  <a:ext uri="{FF2B5EF4-FFF2-40B4-BE49-F238E27FC236}">
                    <a16:creationId xmlns:a16="http://schemas.microsoft.com/office/drawing/2014/main" id="{450498F5-8508-0E11-AD92-00D258D21489}"/>
                  </a:ext>
                </a:extLst>
              </p:cNvPr>
              <p:cNvSpPr txBox="1">
                <a:spLocks noRot="1" noChangeAspect="1" noMove="1" noResize="1" noEditPoints="1" noAdjustHandles="1" noChangeArrowheads="1" noChangeShapeType="1" noTextEdit="1"/>
              </p:cNvSpPr>
              <p:nvPr/>
            </p:nvSpPr>
            <p:spPr>
              <a:xfrm>
                <a:off x="7247382" y="5150482"/>
                <a:ext cx="288036" cy="277300"/>
              </a:xfrm>
              <a:prstGeom prst="rect">
                <a:avLst/>
              </a:prstGeom>
              <a:blipFill>
                <a:blip r:embed="rId14"/>
                <a:stretch>
                  <a:fillRect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DE889C2-BFFF-B7A6-9E41-5CBAB9E215D6}"/>
                  </a:ext>
                </a:extLst>
              </p:cNvPr>
              <p:cNvSpPr txBox="1"/>
              <p:nvPr/>
            </p:nvSpPr>
            <p:spPr>
              <a:xfrm>
                <a:off x="8031480"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p:sp>
            <p:nvSpPr>
              <p:cNvPr id="35" name="TextBox 34">
                <a:extLst>
                  <a:ext uri="{FF2B5EF4-FFF2-40B4-BE49-F238E27FC236}">
                    <a16:creationId xmlns:a16="http://schemas.microsoft.com/office/drawing/2014/main" id="{8DE889C2-BFFF-B7A6-9E41-5CBAB9E215D6}"/>
                  </a:ext>
                </a:extLst>
              </p:cNvPr>
              <p:cNvSpPr txBox="1">
                <a:spLocks noRot="1" noChangeAspect="1" noMove="1" noResize="1" noEditPoints="1" noAdjustHandles="1" noChangeArrowheads="1" noChangeShapeType="1" noTextEdit="1"/>
              </p:cNvSpPr>
              <p:nvPr/>
            </p:nvSpPr>
            <p:spPr>
              <a:xfrm>
                <a:off x="8031480" y="4509781"/>
                <a:ext cx="288036" cy="277300"/>
              </a:xfrm>
              <a:prstGeom prst="rect">
                <a:avLst/>
              </a:prstGeom>
              <a:blipFill>
                <a:blip r:embed="rId15"/>
                <a:stretch>
                  <a:fillRect l="-25000" r="-25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D30D339-26A2-1F6B-964C-B7CF5C8A82C5}"/>
                  </a:ext>
                </a:extLst>
              </p:cNvPr>
              <p:cNvSpPr txBox="1"/>
              <p:nvPr/>
            </p:nvSpPr>
            <p:spPr>
              <a:xfrm>
                <a:off x="9087612"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Σ</m:t>
                          </m:r>
                        </m:e>
                        <m:sub>
                          <m:r>
                            <m:rPr>
                              <m:sty m:val="p"/>
                            </m:rPr>
                            <a:rPr lang="en-US" b="0" i="0" smtClean="0">
                              <a:solidFill>
                                <a:schemeClr val="bg1"/>
                              </a:solidFill>
                              <a:latin typeface="Cambria Math" panose="02040503050406030204" pitchFamily="18" charset="0"/>
                            </a:rPr>
                            <m:t>t</m:t>
                          </m:r>
                          <m:r>
                            <a:rPr lang="en-US" b="0" i="0"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36" name="TextBox 35">
                <a:extLst>
                  <a:ext uri="{FF2B5EF4-FFF2-40B4-BE49-F238E27FC236}">
                    <a16:creationId xmlns:a16="http://schemas.microsoft.com/office/drawing/2014/main" id="{3D30D339-26A2-1F6B-964C-B7CF5C8A82C5}"/>
                  </a:ext>
                </a:extLst>
              </p:cNvPr>
              <p:cNvSpPr txBox="1">
                <a:spLocks noRot="1" noChangeAspect="1" noMove="1" noResize="1" noEditPoints="1" noAdjustHandles="1" noChangeArrowheads="1" noChangeShapeType="1" noTextEdit="1"/>
              </p:cNvSpPr>
              <p:nvPr/>
            </p:nvSpPr>
            <p:spPr>
              <a:xfrm>
                <a:off x="9087612" y="4509781"/>
                <a:ext cx="288036" cy="277300"/>
              </a:xfrm>
              <a:prstGeom prst="rect">
                <a:avLst/>
              </a:prstGeom>
              <a:blipFill>
                <a:blip r:embed="rId16"/>
                <a:stretch>
                  <a:fillRect l="-25000" r="-25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25A5675-6ABE-E082-F3C0-4E7C305A8677}"/>
                  </a:ext>
                </a:extLst>
              </p:cNvPr>
              <p:cNvSpPr txBox="1"/>
              <p:nvPr/>
            </p:nvSpPr>
            <p:spPr>
              <a:xfrm>
                <a:off x="10165079"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,3</m:t>
                          </m:r>
                        </m:sub>
                      </m:sSub>
                    </m:oMath>
                  </m:oMathPara>
                </a14:m>
                <a:endParaRPr lang="en-US" dirty="0"/>
              </a:p>
            </p:txBody>
          </p:sp>
        </mc:Choice>
        <mc:Fallback>
          <p:sp>
            <p:nvSpPr>
              <p:cNvPr id="37" name="TextBox 36">
                <a:extLst>
                  <a:ext uri="{FF2B5EF4-FFF2-40B4-BE49-F238E27FC236}">
                    <a16:creationId xmlns:a16="http://schemas.microsoft.com/office/drawing/2014/main" id="{C25A5675-6ABE-E082-F3C0-4E7C305A8677}"/>
                  </a:ext>
                </a:extLst>
              </p:cNvPr>
              <p:cNvSpPr txBox="1">
                <a:spLocks noRot="1" noChangeAspect="1" noMove="1" noResize="1" noEditPoints="1" noAdjustHandles="1" noChangeArrowheads="1" noChangeShapeType="1" noTextEdit="1"/>
              </p:cNvSpPr>
              <p:nvPr/>
            </p:nvSpPr>
            <p:spPr>
              <a:xfrm>
                <a:off x="10165079" y="4509781"/>
                <a:ext cx="288036" cy="277300"/>
              </a:xfrm>
              <a:prstGeom prst="rect">
                <a:avLst/>
              </a:prstGeom>
              <a:blipFill>
                <a:blip r:embed="rId17"/>
                <a:stretch>
                  <a:fillRect l="-25000" r="-25000" b="-18182"/>
                </a:stretch>
              </a:blipFill>
            </p:spPr>
            <p:txBody>
              <a:bodyPr/>
              <a:lstStyle/>
              <a:p>
                <a:r>
                  <a:rPr lang="en-US">
                    <a:noFill/>
                  </a:rPr>
                  <a:t> </a:t>
                </a:r>
              </a:p>
            </p:txBody>
          </p:sp>
        </mc:Fallback>
      </mc:AlternateContent>
    </p:spTree>
    <p:extLst>
      <p:ext uri="{BB962C8B-B14F-4D97-AF65-F5344CB8AC3E}">
        <p14:creationId xmlns:p14="http://schemas.microsoft.com/office/powerpoint/2010/main" val="3893884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EBE7E8-663E-47E0-0628-3CE54DDA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1288"/>
            <a:ext cx="6702552" cy="5026914"/>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cosine of beam incident angle</a:t>
            </a:r>
          </a:p>
        </p:txBody>
      </p:sp>
      <p:sp>
        <p:nvSpPr>
          <p:cNvPr id="14" name="Title 5">
            <a:extLst>
              <a:ext uri="{FF2B5EF4-FFF2-40B4-BE49-F238E27FC236}">
                <a16:creationId xmlns:a16="http://schemas.microsoft.com/office/drawing/2014/main" id="{224755DA-340A-8C2E-42BA-5F9BFE40FC5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CAD35A7-928C-F336-C423-9334A6ED028D}"/>
              </a:ext>
            </a:extLst>
          </p:cNvPr>
          <p:cNvSpPr>
            <a:spLocks noGrp="1"/>
          </p:cNvSpPr>
          <p:nvPr>
            <p:ph type="sldNum" sz="quarter" idx="12"/>
          </p:nvPr>
        </p:nvSpPr>
        <p:spPr/>
        <p:txBody>
          <a:bodyPr>
            <a:spAutoFit/>
          </a:bodyPr>
          <a:lstStyle/>
          <a:p>
            <a:r>
              <a:rPr lang="en-US" sz="1200" dirty="0"/>
              <a:t>14/19</a:t>
            </a:r>
          </a:p>
        </p:txBody>
      </p:sp>
    </p:spTree>
    <p:extLst>
      <p:ext uri="{BB962C8B-B14F-4D97-AF65-F5344CB8AC3E}">
        <p14:creationId xmlns:p14="http://schemas.microsoft.com/office/powerpoint/2010/main" val="12089327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BB031F-6D4D-C920-4F40-7A754D36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Total SI for cosine of beam incident angle</a:t>
            </a:r>
          </a:p>
        </p:txBody>
      </p:sp>
      <p:sp>
        <p:nvSpPr>
          <p:cNvPr id="13" name="Title 5">
            <a:extLst>
              <a:ext uri="{FF2B5EF4-FFF2-40B4-BE49-F238E27FC236}">
                <a16:creationId xmlns:a16="http://schemas.microsoft.com/office/drawing/2014/main" id="{DE2F140E-3751-B963-2F28-6216049176ED}"/>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9FB6870-3778-918F-3D14-9311FDDABD11}"/>
              </a:ext>
            </a:extLst>
          </p:cNvPr>
          <p:cNvSpPr>
            <a:spLocks noGrp="1"/>
          </p:cNvSpPr>
          <p:nvPr>
            <p:ph type="sldNum" sz="quarter" idx="12"/>
          </p:nvPr>
        </p:nvSpPr>
        <p:spPr/>
        <p:txBody>
          <a:bodyPr>
            <a:spAutoFit/>
          </a:bodyPr>
          <a:lstStyle/>
          <a:p>
            <a:r>
              <a:rPr lang="en-US" sz="1200" dirty="0"/>
              <a:t>15/19</a:t>
            </a:r>
          </a:p>
        </p:txBody>
      </p:sp>
    </p:spTree>
    <p:extLst>
      <p:ext uri="{BB962C8B-B14F-4D97-AF65-F5344CB8AC3E}">
        <p14:creationId xmlns:p14="http://schemas.microsoft.com/office/powerpoint/2010/main" val="2436167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61CB59-BF52-8633-8621-C66BA5AC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total cross section</a:t>
            </a:r>
          </a:p>
        </p:txBody>
      </p:sp>
      <p:sp>
        <p:nvSpPr>
          <p:cNvPr id="13" name="Title 5">
            <a:extLst>
              <a:ext uri="{FF2B5EF4-FFF2-40B4-BE49-F238E27FC236}">
                <a16:creationId xmlns:a16="http://schemas.microsoft.com/office/drawing/2014/main" id="{8DDDEE9B-2272-DB1D-5EB6-E10E0136B61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DB5DE789-C6FF-3146-9D02-25EA043F9F8E}"/>
              </a:ext>
            </a:extLst>
          </p:cNvPr>
          <p:cNvSpPr>
            <a:spLocks noGrp="1"/>
          </p:cNvSpPr>
          <p:nvPr>
            <p:ph type="sldNum" sz="quarter" idx="12"/>
          </p:nvPr>
        </p:nvSpPr>
        <p:spPr/>
        <p:txBody>
          <a:bodyPr>
            <a:spAutoFit/>
          </a:bodyPr>
          <a:lstStyle/>
          <a:p>
            <a:r>
              <a:rPr lang="en-US" sz="1200" dirty="0"/>
              <a:t>16/19</a:t>
            </a:r>
          </a:p>
        </p:txBody>
      </p:sp>
    </p:spTree>
    <p:extLst>
      <p:ext uri="{BB962C8B-B14F-4D97-AF65-F5344CB8AC3E}">
        <p14:creationId xmlns:p14="http://schemas.microsoft.com/office/powerpoint/2010/main" val="2479836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B73FE9E-6616-034D-FAAD-50BA47B34FBD}"/>
              </a:ext>
            </a:extLst>
          </p:cNvPr>
          <p:cNvPicPr>
            <a:picLocks noChangeAspect="1"/>
          </p:cNvPicPr>
          <p:nvPr/>
        </p:nvPicPr>
        <p:blipFill rotWithShape="1">
          <a:blip r:embed="rId2">
            <a:extLst>
              <a:ext uri="{28A0092B-C50C-407E-A947-70E740481C1C}">
                <a14:useLocalDpi xmlns:a14="http://schemas.microsoft.com/office/drawing/2010/main" val="0"/>
              </a:ext>
            </a:extLst>
          </a:blip>
          <a:srcRect l="5955"/>
          <a:stretch/>
        </p:blipFill>
        <p:spPr>
          <a:xfrm>
            <a:off x="7987899" y="3701980"/>
            <a:ext cx="3783800" cy="3017520"/>
          </a:xfrm>
          <a:prstGeom prst="rect">
            <a:avLst/>
          </a:prstGeom>
        </p:spPr>
      </p:pic>
      <p:sp>
        <p:nvSpPr>
          <p:cNvPr id="16" name="Right Triangle 15">
            <a:extLst>
              <a:ext uri="{FF2B5EF4-FFF2-40B4-BE49-F238E27FC236}">
                <a16:creationId xmlns:a16="http://schemas.microsoft.com/office/drawing/2014/main" id="{3BC77F0A-7F9A-DC58-8FDB-BB108DC0DD23}"/>
              </a:ext>
            </a:extLst>
          </p:cNvPr>
          <p:cNvSpPr/>
          <p:nvPr/>
        </p:nvSpPr>
        <p:spPr>
          <a:xfrm rot="10800000">
            <a:off x="11544066" y="772623"/>
            <a:ext cx="647934" cy="637309"/>
          </a:xfrm>
          <a:prstGeom prst="rtTriangle">
            <a:avLst/>
          </a:prstGeom>
          <a:solidFill>
            <a:srgbClr val="214A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5">
            <a:extLst>
              <a:ext uri="{FF2B5EF4-FFF2-40B4-BE49-F238E27FC236}">
                <a16:creationId xmlns:a16="http://schemas.microsoft.com/office/drawing/2014/main" id="{0442D024-CCDF-AED8-0A99-A9E7751F9B02}"/>
              </a:ext>
            </a:extLst>
          </p:cNvPr>
          <p:cNvSpPr>
            <a:spLocks noGrp="1"/>
          </p:cNvSpPr>
          <p:nvPr>
            <p:ph type="title"/>
          </p:nvPr>
        </p:nvSpPr>
        <p:spPr/>
        <p:txBody>
          <a:bodyPr>
            <a:normAutofit fontScale="90000"/>
          </a:bodyPr>
          <a:lstStyle/>
          <a:p>
            <a:r>
              <a:rPr lang="en-US" dirty="0"/>
              <a:t>Distributions over 25000 repetitions</a:t>
            </a:r>
          </a:p>
        </p:txBody>
      </p:sp>
      <p:sp>
        <p:nvSpPr>
          <p:cNvPr id="2" name="Content Placeholder 1">
            <a:extLst>
              <a:ext uri="{FF2B5EF4-FFF2-40B4-BE49-F238E27FC236}">
                <a16:creationId xmlns:a16="http://schemas.microsoft.com/office/drawing/2014/main" id="{3AB0B6D8-1F21-D5B6-0DE0-6DEDF1410993}"/>
              </a:ext>
            </a:extLst>
          </p:cNvPr>
          <p:cNvSpPr>
            <a:spLocks noGrp="1"/>
          </p:cNvSpPr>
          <p:nvPr>
            <p:ph idx="1"/>
          </p:nvPr>
        </p:nvSpPr>
        <p:spPr/>
        <p:txBody>
          <a:bodyPr/>
          <a:lstStyle/>
          <a:p>
            <a:endParaRPr lang="en-US"/>
          </a:p>
        </p:txBody>
      </p:sp>
      <p:sp>
        <p:nvSpPr>
          <p:cNvPr id="4" name="Slide Number Placeholder 2">
            <a:extLst>
              <a:ext uri="{FF2B5EF4-FFF2-40B4-BE49-F238E27FC236}">
                <a16:creationId xmlns:a16="http://schemas.microsoft.com/office/drawing/2014/main" id="{FF4D96F1-7A7E-A7F8-B506-4DB575BEB72A}"/>
              </a:ext>
            </a:extLst>
          </p:cNvPr>
          <p:cNvSpPr>
            <a:spLocks noGrp="1"/>
          </p:cNvSpPr>
          <p:nvPr>
            <p:ph type="sldNum" sz="quarter" idx="12"/>
          </p:nvPr>
        </p:nvSpPr>
        <p:spPr/>
        <p:txBody>
          <a:bodyPr>
            <a:spAutoFit/>
          </a:bodyPr>
          <a:lstStyle/>
          <a:p>
            <a:r>
              <a:rPr lang="en-US" sz="1200" dirty="0"/>
              <a:t>17/19</a:t>
            </a:r>
          </a:p>
        </p:txBody>
      </p:sp>
      <p:pic>
        <p:nvPicPr>
          <p:cNvPr id="13" name="Picture 12">
            <a:extLst>
              <a:ext uri="{FF2B5EF4-FFF2-40B4-BE49-F238E27FC236}">
                <a16:creationId xmlns:a16="http://schemas.microsoft.com/office/drawing/2014/main" id="{A0EC1732-2DF0-86B6-5CE2-993415A7B156}"/>
              </a:ext>
            </a:extLst>
          </p:cNvPr>
          <p:cNvPicPr>
            <a:picLocks noChangeAspect="1"/>
          </p:cNvPicPr>
          <p:nvPr/>
        </p:nvPicPr>
        <p:blipFill rotWithShape="1">
          <a:blip r:embed="rId3">
            <a:extLst>
              <a:ext uri="{28A0092B-C50C-407E-A947-70E740481C1C}">
                <a14:useLocalDpi xmlns:a14="http://schemas.microsoft.com/office/drawing/2010/main" val="0"/>
              </a:ext>
            </a:extLst>
          </a:blip>
          <a:srcRect l="5955" b="5427"/>
          <a:stretch/>
        </p:blipFill>
        <p:spPr>
          <a:xfrm>
            <a:off x="7987897" y="1028700"/>
            <a:ext cx="3783799" cy="2853751"/>
          </a:xfrm>
          <a:prstGeom prst="rect">
            <a:avLst/>
          </a:prstGeom>
        </p:spPr>
      </p:pic>
      <p:pic>
        <p:nvPicPr>
          <p:cNvPr id="15" name="Picture 14">
            <a:extLst>
              <a:ext uri="{FF2B5EF4-FFF2-40B4-BE49-F238E27FC236}">
                <a16:creationId xmlns:a16="http://schemas.microsoft.com/office/drawing/2014/main" id="{A17E57B0-AB82-99AF-E190-006740DBE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6" y="3701980"/>
            <a:ext cx="4023360" cy="3017520"/>
          </a:xfrm>
          <a:prstGeom prst="rect">
            <a:avLst/>
          </a:prstGeom>
        </p:spPr>
      </p:pic>
      <p:pic>
        <p:nvPicPr>
          <p:cNvPr id="18" name="Picture 17">
            <a:extLst>
              <a:ext uri="{FF2B5EF4-FFF2-40B4-BE49-F238E27FC236}">
                <a16:creationId xmlns:a16="http://schemas.microsoft.com/office/drawing/2014/main" id="{3B24EA89-9C57-6B39-C7CB-19EF4FF4928D}"/>
              </a:ext>
            </a:extLst>
          </p:cNvPr>
          <p:cNvPicPr>
            <a:picLocks noChangeAspect="1"/>
          </p:cNvPicPr>
          <p:nvPr/>
        </p:nvPicPr>
        <p:blipFill rotWithShape="1">
          <a:blip r:embed="rId5">
            <a:extLst>
              <a:ext uri="{28A0092B-C50C-407E-A947-70E740481C1C}">
                <a14:useLocalDpi xmlns:a14="http://schemas.microsoft.com/office/drawing/2010/main" val="0"/>
              </a:ext>
            </a:extLst>
          </a:blip>
          <a:srcRect l="5955"/>
          <a:stretch/>
        </p:blipFill>
        <p:spPr>
          <a:xfrm>
            <a:off x="4204101" y="3701980"/>
            <a:ext cx="3783798" cy="3017520"/>
          </a:xfrm>
          <a:prstGeom prst="rect">
            <a:avLst/>
          </a:prstGeom>
        </p:spPr>
      </p:pic>
      <p:pic>
        <p:nvPicPr>
          <p:cNvPr id="22" name="Picture 21">
            <a:extLst>
              <a:ext uri="{FF2B5EF4-FFF2-40B4-BE49-F238E27FC236}">
                <a16:creationId xmlns:a16="http://schemas.microsoft.com/office/drawing/2014/main" id="{B1378B42-E41B-7372-78FB-86C018CC6C60}"/>
              </a:ext>
            </a:extLst>
          </p:cNvPr>
          <p:cNvPicPr>
            <a:picLocks noChangeAspect="1"/>
          </p:cNvPicPr>
          <p:nvPr/>
        </p:nvPicPr>
        <p:blipFill rotWithShape="1">
          <a:blip r:embed="rId6">
            <a:extLst>
              <a:ext uri="{28A0092B-C50C-407E-A947-70E740481C1C}">
                <a14:useLocalDpi xmlns:a14="http://schemas.microsoft.com/office/drawing/2010/main" val="0"/>
              </a:ext>
            </a:extLst>
          </a:blip>
          <a:srcRect b="5427"/>
          <a:stretch/>
        </p:blipFill>
        <p:spPr>
          <a:xfrm>
            <a:off x="125416" y="1028700"/>
            <a:ext cx="4023360" cy="2853751"/>
          </a:xfrm>
          <a:prstGeom prst="rect">
            <a:avLst/>
          </a:prstGeom>
        </p:spPr>
      </p:pic>
      <p:pic>
        <p:nvPicPr>
          <p:cNvPr id="11" name="Picture 10">
            <a:extLst>
              <a:ext uri="{FF2B5EF4-FFF2-40B4-BE49-F238E27FC236}">
                <a16:creationId xmlns:a16="http://schemas.microsoft.com/office/drawing/2014/main" id="{F53E690E-8F4A-9104-43D5-04E30C0720F9}"/>
              </a:ext>
            </a:extLst>
          </p:cNvPr>
          <p:cNvPicPr>
            <a:picLocks noChangeAspect="1"/>
          </p:cNvPicPr>
          <p:nvPr/>
        </p:nvPicPr>
        <p:blipFill rotWithShape="1">
          <a:blip r:embed="rId7">
            <a:extLst>
              <a:ext uri="{28A0092B-C50C-407E-A947-70E740481C1C}">
                <a14:useLocalDpi xmlns:a14="http://schemas.microsoft.com/office/drawing/2010/main" val="0"/>
              </a:ext>
            </a:extLst>
          </a:blip>
          <a:srcRect l="5954" r="1" b="5427"/>
          <a:stretch/>
        </p:blipFill>
        <p:spPr>
          <a:xfrm>
            <a:off x="4204102" y="1028701"/>
            <a:ext cx="3783797" cy="2853751"/>
          </a:xfrm>
          <a:prstGeom prst="rect">
            <a:avLst/>
          </a:prstGeom>
        </p:spPr>
      </p:pic>
    </p:spTree>
    <p:extLst>
      <p:ext uri="{BB962C8B-B14F-4D97-AF65-F5344CB8AC3E}">
        <p14:creationId xmlns:p14="http://schemas.microsoft.com/office/powerpoint/2010/main" val="558623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1301189" y="1635715"/>
            <a:ext cx="958962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Saltelli method vs. Saltelli modified with variance deconvolution (Saltelli-</a:t>
            </a:r>
            <a:r>
              <a:rPr lang="en-US" dirty="0" err="1">
                <a:solidFill>
                  <a:schemeClr val="accent1"/>
                </a:solidFill>
              </a:rPr>
              <a:t>VarD</a:t>
            </a:r>
            <a:r>
              <a:rPr lang="en-US" dirty="0">
                <a:solidFill>
                  <a:schemeClr val="accent1"/>
                </a:solidFill>
              </a:rPr>
              <a:t>)</a:t>
            </a:r>
          </a:p>
        </p:txBody>
      </p:sp>
      <p:sp>
        <p:nvSpPr>
          <p:cNvPr id="11" name="Title 5">
            <a:extLst>
              <a:ext uri="{FF2B5EF4-FFF2-40B4-BE49-F238E27FC236}">
                <a16:creationId xmlns:a16="http://schemas.microsoft.com/office/drawing/2014/main" id="{9E266978-AEF7-0DE0-675E-6FAD24FFDA36}"/>
              </a:ext>
            </a:extLst>
          </p:cNvPr>
          <p:cNvSpPr>
            <a:spLocks noGrp="1"/>
          </p:cNvSpPr>
          <p:nvPr>
            <p:ph type="title"/>
          </p:nvPr>
        </p:nvSpPr>
        <p:spPr/>
        <p:txBody>
          <a:bodyPr>
            <a:normAutofit fontScale="90000"/>
          </a:bodyPr>
          <a:lstStyle/>
          <a:p>
            <a:r>
              <a:rPr lang="en-US" dirty="0"/>
              <a:t>Results over 25000 repetitions</a:t>
            </a:r>
          </a:p>
        </p:txBody>
      </p:sp>
      <p:sp>
        <p:nvSpPr>
          <p:cNvPr id="4" name="Slide Number Placeholder 2">
            <a:extLst>
              <a:ext uri="{FF2B5EF4-FFF2-40B4-BE49-F238E27FC236}">
                <a16:creationId xmlns:a16="http://schemas.microsoft.com/office/drawing/2014/main" id="{596A4711-8DA3-E312-F2B2-E1CE4377406B}"/>
              </a:ext>
            </a:extLst>
          </p:cNvPr>
          <p:cNvSpPr>
            <a:spLocks noGrp="1"/>
          </p:cNvSpPr>
          <p:nvPr>
            <p:ph type="sldNum" sz="quarter" idx="12"/>
          </p:nvPr>
        </p:nvSpPr>
        <p:spPr/>
        <p:txBody>
          <a:bodyPr>
            <a:spAutoFit/>
          </a:bodyPr>
          <a:lstStyle/>
          <a:p>
            <a:r>
              <a:rPr lang="en-US" sz="1200" dirty="0"/>
              <a:t>18/19</a:t>
            </a:r>
          </a:p>
        </p:txBody>
      </p:sp>
      <mc:AlternateContent xmlns:mc="http://schemas.openxmlformats.org/markup-compatibility/2006" xmlns:a14="http://schemas.microsoft.com/office/drawing/2010/main">
        <mc:Choice Requires="a14">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nvGraphicFramePr>
            <p:xfrm>
              <a:off x="2157305" y="2236197"/>
              <a:ext cx="7877389" cy="11125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F77E10"/>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D72525"/>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2776B4"/>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9466BD"/>
                        </a:solidFill>
                      </a:tcPr>
                    </a:tc>
                    <a:extLst>
                      <a:ext uri="{0D108BD9-81ED-4DB2-BD59-A6C34878D82A}">
                        <a16:rowId xmlns:a16="http://schemas.microsoft.com/office/drawing/2014/main" val="172534016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US" dirty="0"/>
                        </a:p>
                      </a:txBody>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Choice>
        <mc:Fallback xmlns="">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extLst>
                  <p:ext uri="{D42A27DB-BD31-4B8C-83A1-F6EECF244321}">
                    <p14:modId xmlns:p14="http://schemas.microsoft.com/office/powerpoint/2010/main" val="3469729879"/>
                  </p:ext>
                </p:extLst>
              </p:nvPr>
            </p:nvGraphicFramePr>
            <p:xfrm>
              <a:off x="2157305" y="2236197"/>
              <a:ext cx="7877389" cy="1131888"/>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90208">
                    <a:tc>
                      <a:txBody>
                        <a:bodyPr/>
                        <a:lstStyle/>
                        <a:p>
                          <a:endParaRPr lang="en-US"/>
                        </a:p>
                      </a:txBody>
                      <a:tcPr>
                        <a:blipFill>
                          <a:blip r:embed="rId3"/>
                          <a:stretch>
                            <a:fillRect l="-1266" t="-100000" r="-689873" b="-112500"/>
                          </a:stretch>
                        </a:blipFill>
                      </a:tcPr>
                    </a:tc>
                    <a:tc>
                      <a:txBody>
                        <a:bodyPr/>
                        <a:lstStyle/>
                        <a:p>
                          <a:endParaRPr lang="en-US" dirty="0"/>
                        </a:p>
                      </a:txBody>
                      <a:tcPr/>
                    </a:tc>
                    <a:tc>
                      <a:txBody>
                        <a:bodyPr/>
                        <a:lstStyle/>
                        <a:p>
                          <a:endParaRPr lang="en-US"/>
                        </a:p>
                      </a:txBody>
                      <a:tcPr>
                        <a:blipFill>
                          <a:blip r:embed="rId3"/>
                          <a:stretch>
                            <a:fillRect l="-182243" t="-100000" r="-301869" b="-112500"/>
                          </a:stretch>
                        </a:blipFill>
                      </a:tcPr>
                    </a:tc>
                    <a:tc>
                      <a:txBody>
                        <a:bodyPr/>
                        <a:lstStyle/>
                        <a:p>
                          <a:endParaRPr lang="en-US"/>
                        </a:p>
                      </a:txBody>
                      <a:tcPr>
                        <a:blipFill>
                          <a:blip r:embed="rId3"/>
                          <a:stretch>
                            <a:fillRect l="-282243" t="-100000" r="-201869" b="-112500"/>
                          </a:stretch>
                        </a:blipFill>
                      </a:tcPr>
                    </a:tc>
                    <a:tc>
                      <a:txBody>
                        <a:bodyPr/>
                        <a:lstStyle/>
                        <a:p>
                          <a:endParaRPr lang="en-US"/>
                        </a:p>
                      </a:txBody>
                      <a:tcPr>
                        <a:blipFill>
                          <a:blip r:embed="rId3"/>
                          <a:stretch>
                            <a:fillRect l="-382243" t="-100000" r="-101869" b="-112500"/>
                          </a:stretch>
                        </a:blipFill>
                      </a:tcPr>
                    </a:tc>
                    <a:tc>
                      <a:txBody>
                        <a:bodyPr/>
                        <a:lstStyle/>
                        <a:p>
                          <a:endParaRPr lang="en-US"/>
                        </a:p>
                      </a:txBody>
                      <a:tcPr>
                        <a:blipFill>
                          <a:blip r:embed="rId3"/>
                          <a:stretch>
                            <a:fillRect l="-482243" t="-100000" r="-1869" b="-112500"/>
                          </a:stretch>
                        </a:blipFill>
                      </a:tcPr>
                    </a:tc>
                    <a:extLst>
                      <a:ext uri="{0D108BD9-81ED-4DB2-BD59-A6C34878D82A}">
                        <a16:rowId xmlns:a16="http://schemas.microsoft.com/office/drawing/2014/main" val="1725340163"/>
                      </a:ext>
                    </a:extLst>
                  </a:tr>
                  <a:tr h="370840">
                    <a:tc>
                      <a:txBody>
                        <a:bodyPr/>
                        <a:lstStyle/>
                        <a:p>
                          <a:endParaRPr lang="en-US"/>
                        </a:p>
                      </a:txBody>
                      <a:tcPr>
                        <a:blipFill>
                          <a:blip r:embed="rId3"/>
                          <a:stretch>
                            <a:fillRect l="-1266" t="-220690" r="-689873" b="-24138"/>
                          </a:stretch>
                        </a:blipFill>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Fallback>
      </mc:AlternateContent>
    </p:spTree>
    <p:extLst>
      <p:ext uri="{BB962C8B-B14F-4D97-AF65-F5344CB8AC3E}">
        <p14:creationId xmlns:p14="http://schemas.microsoft.com/office/powerpoint/2010/main" val="2731919396"/>
      </p:ext>
    </p:extLst>
  </p:cSld>
  <p:clrMapOvr>
    <a:masterClrMapping/>
  </p:clrMapOvr>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922E-3616-CF9F-8854-97FAF7A18DF1}"/>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59E46F3D-3E78-07B2-DDA6-5D3A8C484B33}"/>
              </a:ext>
            </a:extLst>
          </p:cNvPr>
          <p:cNvSpPr>
            <a:spLocks noGrp="1"/>
          </p:cNvSpPr>
          <p:nvPr>
            <p:ph idx="1"/>
          </p:nvPr>
        </p:nvSpPr>
        <p:spPr/>
        <p:txBody>
          <a:bodyPr/>
          <a:lstStyle/>
          <a:p>
            <a:r>
              <a:rPr lang="en-US" dirty="0"/>
              <a:t>Variance deconvolution modification to </a:t>
            </a:r>
            <a:r>
              <a:rPr lang="en-US" dirty="0" err="1"/>
              <a:t>Saltelli</a:t>
            </a:r>
            <a:r>
              <a:rPr lang="en-US" dirty="0"/>
              <a:t> method yields accurate results for GSA indices.</a:t>
            </a:r>
          </a:p>
          <a:p>
            <a:endParaRPr lang="en-US" dirty="0"/>
          </a:p>
          <a:p>
            <a:r>
              <a:rPr lang="en-US" dirty="0"/>
              <a:t>Variance deconvolution estimator behavior is dependent on the statistical properties of the existing estimator.</a:t>
            </a:r>
          </a:p>
          <a:p>
            <a:endParaRPr lang="en-US" dirty="0"/>
          </a:p>
          <a:p>
            <a:r>
              <a:rPr lang="en-US" dirty="0"/>
              <a:t>The variance deconvolution estimator is unbiased, but its variance can be appreciably larger than the standard estimator.</a:t>
            </a:r>
          </a:p>
        </p:txBody>
      </p:sp>
    </p:spTree>
    <p:extLst>
      <p:ext uri="{BB962C8B-B14F-4D97-AF65-F5344CB8AC3E}">
        <p14:creationId xmlns:p14="http://schemas.microsoft.com/office/powerpoint/2010/main" val="3513933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11-C768-F6B8-F7C1-5108A417990F}"/>
              </a:ext>
            </a:extLst>
          </p:cNvPr>
          <p:cNvSpPr>
            <a:spLocks noGrp="1"/>
          </p:cNvSpPr>
          <p:nvPr>
            <p:ph type="title"/>
          </p:nvPr>
        </p:nvSpPr>
        <p:spPr/>
        <p:txBody>
          <a:bodyPr>
            <a:normAutofit fontScale="90000"/>
          </a:bodyPr>
          <a:lstStyle/>
          <a:p>
            <a:r>
              <a:rPr lang="en-US" dirty="0"/>
              <a:t>The C5G7-3D Benchmark</a:t>
            </a:r>
          </a:p>
        </p:txBody>
      </p:sp>
      <p:sp>
        <p:nvSpPr>
          <p:cNvPr id="3" name="Content Placeholder 2">
            <a:extLst>
              <a:ext uri="{FF2B5EF4-FFF2-40B4-BE49-F238E27FC236}">
                <a16:creationId xmlns:a16="http://schemas.microsoft.com/office/drawing/2014/main" id="{A8B77436-6616-3E64-001B-C47C516413C5}"/>
              </a:ext>
            </a:extLst>
          </p:cNvPr>
          <p:cNvSpPr>
            <a:spLocks noGrp="1"/>
          </p:cNvSpPr>
          <p:nvPr>
            <p:ph idx="1"/>
          </p:nvPr>
        </p:nvSpPr>
        <p:spPr>
          <a:xfrm>
            <a:off x="192664" y="1008999"/>
            <a:ext cx="6239668" cy="5349745"/>
          </a:xfrm>
        </p:spPr>
        <p:txBody>
          <a:bodyPr>
            <a:normAutofit fontScale="92500" lnSpcReduction="10000"/>
          </a:bodyPr>
          <a:lstStyle/>
          <a:p>
            <a:r>
              <a:rPr lang="en-US" dirty="0"/>
              <a:t>7-energy group, 3-dimensional, light water reactor core with 4 fuel types</a:t>
            </a:r>
          </a:p>
          <a:p>
            <a:pPr lvl="1"/>
            <a:r>
              <a:rPr lang="en-US" dirty="0"/>
              <a:t>Fuel modeled as homogenized pin surrounded by water moderator</a:t>
            </a:r>
          </a:p>
          <a:p>
            <a:pPr lvl="1"/>
            <a:endParaRPr lang="en-US" dirty="0"/>
          </a:p>
          <a:p>
            <a:r>
              <a:rPr lang="en-US" dirty="0"/>
              <a:t>8 uncertain input parameters, each normally distributed with 5% standard deviation</a:t>
            </a:r>
          </a:p>
          <a:p>
            <a:pPr lvl="1"/>
            <a:r>
              <a:rPr lang="en-US" dirty="0"/>
              <a:t>Densities of all fuel types</a:t>
            </a:r>
          </a:p>
          <a:p>
            <a:pPr lvl="1"/>
            <a:r>
              <a:rPr lang="en-US" dirty="0"/>
              <a:t>Radii of all fuel pins</a:t>
            </a:r>
          </a:p>
          <a:p>
            <a:pPr lvl="1"/>
            <a:endParaRPr lang="en-US" dirty="0"/>
          </a:p>
          <a:p>
            <a:r>
              <a:rPr lang="en-US" dirty="0"/>
              <a:t>2 quantities of interest</a:t>
            </a:r>
          </a:p>
          <a:p>
            <a:pPr lvl="1"/>
            <a:r>
              <a:rPr lang="en-US" dirty="0"/>
              <a:t>Core k-eigenvalue</a:t>
            </a:r>
          </a:p>
          <a:p>
            <a:pPr lvl="1"/>
            <a:r>
              <a:rPr lang="en-US" dirty="0"/>
              <a:t>Pin-wise core fission rate distribution</a:t>
            </a:r>
          </a:p>
          <a:p>
            <a:pPr lvl="1"/>
            <a:endParaRPr lang="en-US" dirty="0"/>
          </a:p>
          <a:p>
            <a:r>
              <a:rPr lang="en-US" dirty="0"/>
              <a:t>Modeled using Monte Carlo Dynamic Code (MC/DC)</a:t>
            </a:r>
          </a:p>
          <a:p>
            <a:pPr marL="342900" lvl="1" indent="0">
              <a:buNone/>
            </a:pPr>
            <a:endParaRPr lang="en-US" dirty="0"/>
          </a:p>
          <a:p>
            <a:pPr lvl="1"/>
            <a:endParaRPr lang="en-US" dirty="0"/>
          </a:p>
          <a:p>
            <a:endParaRPr lang="en-US" dirty="0"/>
          </a:p>
          <a:p>
            <a:endParaRPr lang="en-US" dirty="0"/>
          </a:p>
        </p:txBody>
      </p:sp>
      <p:grpSp>
        <p:nvGrpSpPr>
          <p:cNvPr id="27" name="Group 26">
            <a:extLst>
              <a:ext uri="{FF2B5EF4-FFF2-40B4-BE49-F238E27FC236}">
                <a16:creationId xmlns:a16="http://schemas.microsoft.com/office/drawing/2014/main" id="{437441DA-3FDB-23A4-9E8C-F954DBB90BE6}"/>
              </a:ext>
            </a:extLst>
          </p:cNvPr>
          <p:cNvGrpSpPr>
            <a:grpSpLocks noChangeAspect="1"/>
          </p:cNvGrpSpPr>
          <p:nvPr/>
        </p:nvGrpSpPr>
        <p:grpSpPr>
          <a:xfrm>
            <a:off x="7730136" y="1566348"/>
            <a:ext cx="3376033" cy="3399341"/>
            <a:chOff x="3448181" y="850887"/>
            <a:chExt cx="5252146" cy="5288408"/>
          </a:xfrm>
        </p:grpSpPr>
        <p:grpSp>
          <p:nvGrpSpPr>
            <p:cNvPr id="13" name="Group 12">
              <a:extLst>
                <a:ext uri="{FF2B5EF4-FFF2-40B4-BE49-F238E27FC236}">
                  <a16:creationId xmlns:a16="http://schemas.microsoft.com/office/drawing/2014/main" id="{6139B93E-D65C-1617-A1B9-0E8BFAD1534D}"/>
                </a:ext>
              </a:extLst>
            </p:cNvPr>
            <p:cNvGrpSpPr/>
            <p:nvPr/>
          </p:nvGrpSpPr>
          <p:grpSpPr>
            <a:xfrm>
              <a:off x="3448181" y="850890"/>
              <a:ext cx="5252145" cy="5288404"/>
              <a:chOff x="3448181" y="850890"/>
              <a:chExt cx="5252145" cy="5288404"/>
            </a:xfrm>
          </p:grpSpPr>
          <p:pic>
            <p:nvPicPr>
              <p:cNvPr id="7" name="Picture 6" descr="A diagram of a diagram&#10;&#10;Description automatically generated">
                <a:extLst>
                  <a:ext uri="{FF2B5EF4-FFF2-40B4-BE49-F238E27FC236}">
                    <a16:creationId xmlns:a16="http://schemas.microsoft.com/office/drawing/2014/main" id="{D794CD65-D446-A3ED-50A5-CBAD57EB370B}"/>
                  </a:ext>
                </a:extLst>
              </p:cNvPr>
              <p:cNvPicPr>
                <a:picLocks noChangeAspect="1"/>
              </p:cNvPicPr>
              <p:nvPr/>
            </p:nvPicPr>
            <p:blipFill>
              <a:blip r:embed="rId2">
                <a:extLst>
                  <a:ext uri="{28A0092B-C50C-407E-A947-70E740481C1C}">
                    <a14:useLocalDpi xmlns:a14="http://schemas.microsoft.com/office/drawing/2010/main" val="0"/>
                  </a:ext>
                </a:extLst>
              </a:blip>
              <a:srcRect l="9510" t="12406" r="10175" b="10480"/>
              <a:stretch/>
            </p:blipFill>
            <p:spPr>
              <a:xfrm>
                <a:off x="3448181" y="850890"/>
                <a:ext cx="5252145" cy="5288404"/>
              </a:xfrm>
              <a:prstGeom prst="rect">
                <a:avLst/>
              </a:prstGeom>
            </p:spPr>
          </p:pic>
          <p:pic>
            <p:nvPicPr>
              <p:cNvPr id="5" name="Picture 4" descr="A grid of squares with a number of points&#10;&#10;Description automatically generated with medium confidence">
                <a:extLst>
                  <a:ext uri="{FF2B5EF4-FFF2-40B4-BE49-F238E27FC236}">
                    <a16:creationId xmlns:a16="http://schemas.microsoft.com/office/drawing/2014/main" id="{367A9825-EA50-2498-3260-D2533F60258B}"/>
                  </a:ext>
                </a:extLst>
              </p:cNvPr>
              <p:cNvPicPr>
                <a:picLocks noChangeAspect="1"/>
              </p:cNvPicPr>
              <p:nvPr/>
            </p:nvPicPr>
            <p:blipFill>
              <a:blip r:embed="rId3">
                <a:extLst>
                  <a:ext uri="{28A0092B-C50C-407E-A947-70E740481C1C}">
                    <a14:useLocalDpi xmlns:a14="http://schemas.microsoft.com/office/drawing/2010/main" val="0"/>
                  </a:ext>
                </a:extLst>
              </a:blip>
              <a:srcRect l="2700" t="2541" r="1094" b="11347"/>
              <a:stretch/>
            </p:blipFill>
            <p:spPr>
              <a:xfrm>
                <a:off x="3463290" y="853440"/>
                <a:ext cx="3483986" cy="3520440"/>
              </a:xfrm>
              <a:prstGeom prst="rect">
                <a:avLst/>
              </a:prstGeom>
            </p:spPr>
          </p:pic>
          <p:cxnSp>
            <p:nvCxnSpPr>
              <p:cNvPr id="9" name="Straight Connector 8">
                <a:extLst>
                  <a:ext uri="{FF2B5EF4-FFF2-40B4-BE49-F238E27FC236}">
                    <a16:creationId xmlns:a16="http://schemas.microsoft.com/office/drawing/2014/main" id="{6354DE64-B023-1B3E-4806-F80D47DD085B}"/>
                  </a:ext>
                </a:extLst>
              </p:cNvPr>
              <p:cNvCxnSpPr>
                <a:endCxn id="5" idx="3"/>
              </p:cNvCxnSpPr>
              <p:nvPr/>
            </p:nvCxnSpPr>
            <p:spPr>
              <a:xfrm>
                <a:off x="3463290" y="2613344"/>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9A0D1E0-51D2-57F8-746E-F24732B930C9}"/>
                  </a:ext>
                </a:extLst>
              </p:cNvPr>
              <p:cNvCxnSpPr>
                <a:cxnSpLocks/>
                <a:stCxn id="5" idx="0"/>
                <a:endCxn id="5" idx="2"/>
              </p:cNvCxnSpPr>
              <p:nvPr/>
            </p:nvCxnSpPr>
            <p:spPr>
              <a:xfrm>
                <a:off x="5205283" y="853440"/>
                <a:ext cx="0" cy="352044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4" name="Straight Connector 13">
              <a:extLst>
                <a:ext uri="{FF2B5EF4-FFF2-40B4-BE49-F238E27FC236}">
                  <a16:creationId xmlns:a16="http://schemas.microsoft.com/office/drawing/2014/main" id="{60C925F6-5836-B493-F158-E8176C6BF396}"/>
                </a:ext>
              </a:extLst>
            </p:cNvPr>
            <p:cNvCxnSpPr>
              <a:cxnSpLocks/>
            </p:cNvCxnSpPr>
            <p:nvPr/>
          </p:nvCxnSpPr>
          <p:spPr>
            <a:xfrm>
              <a:off x="3463290" y="85567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9A1FF84-4953-886F-32D8-AD8530E26FB8}"/>
                </a:ext>
              </a:extLst>
            </p:cNvPr>
            <p:cNvCxnSpPr/>
            <p:nvPr/>
          </p:nvCxnSpPr>
          <p:spPr>
            <a:xfrm>
              <a:off x="3463290" y="4371328"/>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EE96BD0-D0D6-C212-1E37-53301337F944}"/>
                </a:ext>
              </a:extLst>
            </p:cNvPr>
            <p:cNvCxnSpPr>
              <a:cxnSpLocks/>
            </p:cNvCxnSpPr>
            <p:nvPr/>
          </p:nvCxnSpPr>
          <p:spPr>
            <a:xfrm>
              <a:off x="3463289" y="613929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0407209-22FB-C206-815D-46C8445965D5}"/>
                </a:ext>
              </a:extLst>
            </p:cNvPr>
            <p:cNvCxnSpPr>
              <a:cxnSpLocks/>
            </p:cNvCxnSpPr>
            <p:nvPr/>
          </p:nvCxnSpPr>
          <p:spPr>
            <a:xfrm>
              <a:off x="6947276" y="853440"/>
              <a:ext cx="0" cy="352044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5F6E13-0C3E-35CC-D075-02220312B20B}"/>
                </a:ext>
              </a:extLst>
            </p:cNvPr>
            <p:cNvCxnSpPr>
              <a:cxnSpLocks/>
            </p:cNvCxnSpPr>
            <p:nvPr/>
          </p:nvCxnSpPr>
          <p:spPr>
            <a:xfrm>
              <a:off x="3455732" y="850888"/>
              <a:ext cx="0" cy="52884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F6CAD2A-5DE4-7094-387D-F5CAF58801EF}"/>
                </a:ext>
              </a:extLst>
            </p:cNvPr>
            <p:cNvCxnSpPr>
              <a:cxnSpLocks/>
            </p:cNvCxnSpPr>
            <p:nvPr/>
          </p:nvCxnSpPr>
          <p:spPr>
            <a:xfrm>
              <a:off x="8700326" y="850887"/>
              <a:ext cx="0" cy="5288407"/>
            </a:xfrm>
            <a:prstGeom prst="line">
              <a:avLst/>
            </a:prstGeom>
            <a:ln w="38100"/>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C4B4BA5-E966-4FE8-FC5C-1C2E62D050BA}"/>
              </a:ext>
            </a:extLst>
          </p:cNvPr>
          <p:cNvSpPr txBox="1"/>
          <p:nvPr/>
        </p:nvSpPr>
        <p:spPr>
          <a:xfrm>
            <a:off x="8325542" y="1188206"/>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29" name="TextBox 28">
            <a:extLst>
              <a:ext uri="{FF2B5EF4-FFF2-40B4-BE49-F238E27FC236}">
                <a16:creationId xmlns:a16="http://schemas.microsoft.com/office/drawing/2014/main" id="{A46746D3-FCE3-FB55-EBCB-5E5CE649A647}"/>
              </a:ext>
            </a:extLst>
          </p:cNvPr>
          <p:cNvSpPr txBox="1"/>
          <p:nvPr/>
        </p:nvSpPr>
        <p:spPr>
          <a:xfrm rot="16200000">
            <a:off x="6347420" y="3038871"/>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30" name="TextBox 29">
            <a:extLst>
              <a:ext uri="{FF2B5EF4-FFF2-40B4-BE49-F238E27FC236}">
                <a16:creationId xmlns:a16="http://schemas.microsoft.com/office/drawing/2014/main" id="{AB524C4C-8F9E-83D6-D89A-5A749C01BA7A}"/>
              </a:ext>
            </a:extLst>
          </p:cNvPr>
          <p:cNvSpPr txBox="1"/>
          <p:nvPr/>
        </p:nvSpPr>
        <p:spPr>
          <a:xfrm>
            <a:off x="8398225" y="4941911"/>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sp>
        <p:nvSpPr>
          <p:cNvPr id="31" name="TextBox 30">
            <a:extLst>
              <a:ext uri="{FF2B5EF4-FFF2-40B4-BE49-F238E27FC236}">
                <a16:creationId xmlns:a16="http://schemas.microsoft.com/office/drawing/2014/main" id="{B78BB34D-2F59-6913-F98A-DA4282E28D86}"/>
              </a:ext>
            </a:extLst>
          </p:cNvPr>
          <p:cNvSpPr txBox="1"/>
          <p:nvPr/>
        </p:nvSpPr>
        <p:spPr>
          <a:xfrm rot="16200000">
            <a:off x="10376350" y="3038870"/>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grpSp>
        <p:nvGrpSpPr>
          <p:cNvPr id="35" name="Group 34">
            <a:extLst>
              <a:ext uri="{FF2B5EF4-FFF2-40B4-BE49-F238E27FC236}">
                <a16:creationId xmlns:a16="http://schemas.microsoft.com/office/drawing/2014/main" id="{A7B7B3D1-F2EA-DFA5-D7B5-CD420EBC3CFA}"/>
              </a:ext>
            </a:extLst>
          </p:cNvPr>
          <p:cNvGrpSpPr/>
          <p:nvPr/>
        </p:nvGrpSpPr>
        <p:grpSpPr>
          <a:xfrm>
            <a:off x="6053959" y="4385606"/>
            <a:ext cx="980177" cy="1160163"/>
            <a:chOff x="5745569" y="4174856"/>
            <a:chExt cx="980177" cy="1160163"/>
          </a:xfrm>
        </p:grpSpPr>
        <p:sp>
          <p:nvSpPr>
            <p:cNvPr id="32" name="Rectangle 31">
              <a:extLst>
                <a:ext uri="{FF2B5EF4-FFF2-40B4-BE49-F238E27FC236}">
                  <a16:creationId xmlns:a16="http://schemas.microsoft.com/office/drawing/2014/main" id="{9DA2F54B-C9DF-E09A-BE37-E40DE843C88D}"/>
                </a:ext>
              </a:extLst>
            </p:cNvPr>
            <p:cNvSpPr>
              <a:spLocks noChangeAspect="1"/>
            </p:cNvSpPr>
            <p:nvPr/>
          </p:nvSpPr>
          <p:spPr>
            <a:xfrm>
              <a:off x="5835271" y="4174856"/>
              <a:ext cx="791291" cy="790832"/>
            </a:xfrm>
            <a:prstGeom prst="rect">
              <a:avLst/>
            </a:prstGeom>
            <a:solidFill>
              <a:srgbClr val="7EEA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3F712F-1A34-00F6-9A04-AEA820ABE5BC}"/>
                </a:ext>
              </a:extLst>
            </p:cNvPr>
            <p:cNvSpPr>
              <a:spLocks noChangeAspect="1"/>
            </p:cNvSpPr>
            <p:nvPr/>
          </p:nvSpPr>
          <p:spPr>
            <a:xfrm>
              <a:off x="5886874" y="4226230"/>
              <a:ext cx="688083" cy="688083"/>
            </a:xfrm>
            <a:prstGeom prst="ellipse">
              <a:avLst/>
            </a:prstGeom>
            <a:solidFill>
              <a:srgbClr val="F5A4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FFB6EA-A036-C54D-3F87-2E4270D995D2}"/>
                </a:ext>
              </a:extLst>
            </p:cNvPr>
            <p:cNvSpPr txBox="1"/>
            <p:nvPr/>
          </p:nvSpPr>
          <p:spPr>
            <a:xfrm>
              <a:off x="5745569" y="4965687"/>
              <a:ext cx="980177" cy="369332"/>
            </a:xfrm>
            <a:prstGeom prst="rect">
              <a:avLst/>
            </a:prstGeom>
            <a:noFill/>
          </p:spPr>
          <p:txBody>
            <a:bodyPr wrap="square" rtlCol="0">
              <a:spAutoFit/>
            </a:bodyPr>
            <a:lstStyle/>
            <a:p>
              <a:pPr algn="ctr"/>
              <a:r>
                <a:rPr lang="en-US" dirty="0"/>
                <a:t>Pin Cell</a:t>
              </a:r>
            </a:p>
          </p:txBody>
        </p:sp>
      </p:grpSp>
      <p:sp>
        <p:nvSpPr>
          <p:cNvPr id="36" name="TextBox 35">
            <a:extLst>
              <a:ext uri="{FF2B5EF4-FFF2-40B4-BE49-F238E27FC236}">
                <a16:creationId xmlns:a16="http://schemas.microsoft.com/office/drawing/2014/main" id="{DF7574D0-08D6-3EAE-5523-C4B76ED569B9}"/>
              </a:ext>
            </a:extLst>
          </p:cNvPr>
          <p:cNvSpPr txBox="1"/>
          <p:nvPr/>
        </p:nvSpPr>
        <p:spPr>
          <a:xfrm>
            <a:off x="7255360" y="5428596"/>
            <a:ext cx="4325579" cy="646331"/>
          </a:xfrm>
          <a:prstGeom prst="rect">
            <a:avLst/>
          </a:prstGeom>
          <a:noFill/>
        </p:spPr>
        <p:txBody>
          <a:bodyPr wrap="square" rtlCol="0">
            <a:spAutoFit/>
          </a:bodyPr>
          <a:lstStyle/>
          <a:p>
            <a:r>
              <a:rPr lang="en-US" dirty="0"/>
              <a:t>2D Southeast quadrant of reactor core. Reactor has quarter-core symmetry.</a:t>
            </a:r>
          </a:p>
        </p:txBody>
      </p:sp>
    </p:spTree>
    <p:extLst>
      <p:ext uri="{BB962C8B-B14F-4D97-AF65-F5344CB8AC3E}">
        <p14:creationId xmlns:p14="http://schemas.microsoft.com/office/powerpoint/2010/main" val="342565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8F369-3FB5-4657-BB8E-B3930DFA9212}"/>
                  </a:ext>
                </a:extLst>
              </p:cNvPr>
              <p:cNvSpPr txBox="1"/>
              <p:nvPr/>
            </p:nvSpPr>
            <p:spPr>
              <a:xfrm>
                <a:off x="288567" y="979002"/>
                <a:ext cx="7892558" cy="2862322"/>
              </a:xfrm>
              <a:prstGeom prst="rect">
                <a:avLst/>
              </a:prstGeom>
              <a:noFill/>
            </p:spPr>
            <p:txBody>
              <a:bodyPr wrap="square" rtlCol="0">
                <a:spAutoFit/>
              </a:bodyPr>
              <a:lstStyle/>
              <a:p>
                <a:pPr>
                  <a:lnSpc>
                    <a:spcPts val="2400"/>
                  </a:lnSpc>
                  <a:buClr>
                    <a:schemeClr val="accent1"/>
                  </a:buClr>
                </a:pPr>
                <a:r>
                  <a:rPr lang="en-US" sz="2000" u="sng" dirty="0">
                    <a:latin typeface="Arial" panose="020B0604020202020204" pitchFamily="34" charset="0"/>
                    <a:cs typeface="Arial" panose="020B0604020202020204" pitchFamily="34" charset="0"/>
                  </a:rPr>
                  <a:t>Monte Carlo Radiation Transport</a:t>
                </a:r>
                <a:endParaRPr lang="en-US" sz="2000" dirty="0">
                  <a:latin typeface="Arial" panose="020B0604020202020204" pitchFamily="34" charset="0"/>
                  <a:cs typeface="Arial" panose="020B0604020202020204" pitchFamily="34" charset="0"/>
                </a:endParaRP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Initialize particle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Sample distance to next collision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Stream particle – boundary? collision?</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Continue until particle is has interaction or exits system</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Start again with a new particle until all particles have finished</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Repeat for all histories, recording tallies </a:t>
                </a:r>
                <a14:m>
                  <m:oMath xmlns:m="http://schemas.openxmlformats.org/officeDocument/2006/math">
                    <m:r>
                      <a:rPr lang="en-US" sz="2000" b="0" i="1" smtClean="0">
                        <a:latin typeface="Cambria Math" panose="02040503050406030204" pitchFamily="18" charset="0"/>
                        <a:ea typeface="Cambria Math" panose="02040503050406030204" pitchFamily="18" charset="0"/>
                      </a:rPr>
                      <m:t>𝑓</m:t>
                    </m:r>
                  </m:oMath>
                </a14:m>
                <a:r>
                  <a:rPr lang="en-US" sz="2000" dirty="0">
                    <a:latin typeface="Arial" panose="020B0604020202020204" pitchFamily="34" charset="0"/>
                    <a:cs typeface="Arial" panose="020B0604020202020204" pitchFamily="34" charset="0"/>
                  </a:rPr>
                  <a:t> for quantities of interest</a:t>
                </a:r>
              </a:p>
              <a:p>
                <a:pPr marL="342900" indent="-342900">
                  <a:lnSpc>
                    <a:spcPts val="2400"/>
                  </a:lnSpc>
                  <a:buClr>
                    <a:schemeClr val="accent1"/>
                  </a:buClr>
                  <a:buAutoNum type="arabicPeriod"/>
                </a:pPr>
                <a:endParaRPr lang="en-US" sz="20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1E58F369-3FB5-4657-BB8E-B3930DFA9212}"/>
                  </a:ext>
                </a:extLst>
              </p:cNvPr>
              <p:cNvSpPr txBox="1">
                <a:spLocks noRot="1" noChangeAspect="1" noMove="1" noResize="1" noEditPoints="1" noAdjustHandles="1" noChangeArrowheads="1" noChangeShapeType="1" noTextEdit="1"/>
              </p:cNvSpPr>
              <p:nvPr/>
            </p:nvSpPr>
            <p:spPr>
              <a:xfrm>
                <a:off x="288567" y="979002"/>
                <a:ext cx="7892558" cy="2862322"/>
              </a:xfrm>
              <a:prstGeom prst="rect">
                <a:avLst/>
              </a:prstGeom>
              <a:blipFill>
                <a:blip r:embed="rId3"/>
                <a:stretch>
                  <a:fillRect l="-803" t="-132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Stochastic Method: Monte Carlo Radiation Transport</a:t>
            </a:r>
          </a:p>
        </p:txBody>
      </p:sp>
      <p:sp>
        <p:nvSpPr>
          <p:cNvPr id="5" name="Rectangle 4">
            <a:extLst>
              <a:ext uri="{FF2B5EF4-FFF2-40B4-BE49-F238E27FC236}">
                <a16:creationId xmlns:a16="http://schemas.microsoft.com/office/drawing/2014/main" id="{879E07BD-C5E8-4565-97D4-EF145D3F20BB}"/>
              </a:ext>
            </a:extLst>
          </p:cNvPr>
          <p:cNvSpPr/>
          <p:nvPr/>
        </p:nvSpPr>
        <p:spPr>
          <a:xfrm>
            <a:off x="6805418" y="3448350"/>
            <a:ext cx="4661767" cy="250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1EC5785-5A5C-402F-A528-36320325F1EF}"/>
              </a:ext>
            </a:extLst>
          </p:cNvPr>
          <p:cNvSpPr/>
          <p:nvPr/>
        </p:nvSpPr>
        <p:spPr>
          <a:xfrm>
            <a:off x="7334833" y="3828467"/>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E96CC72-CAD6-460C-8639-B0B7E9A705D0}"/>
              </a:ext>
            </a:extLst>
          </p:cNvPr>
          <p:cNvSpPr/>
          <p:nvPr/>
        </p:nvSpPr>
        <p:spPr>
          <a:xfrm>
            <a:off x="6138590" y="4575094"/>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4F7A6F49-532C-402D-B0EC-A22CF01591EC}"/>
              </a:ext>
            </a:extLst>
          </p:cNvPr>
          <p:cNvSpPr/>
          <p:nvPr/>
        </p:nvSpPr>
        <p:spPr>
          <a:xfrm>
            <a:off x="10742970" y="4435716"/>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6F97D1E4-035C-431E-BEED-B8953C4B80D5}"/>
              </a:ext>
            </a:extLst>
          </p:cNvPr>
          <p:cNvSpPr/>
          <p:nvPr/>
        </p:nvSpPr>
        <p:spPr>
          <a:xfrm>
            <a:off x="8802930" y="5102671"/>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1838618C-21FE-4641-BBE6-46DB68500BEB}"/>
              </a:ext>
            </a:extLst>
          </p:cNvPr>
          <p:cNvCxnSpPr>
            <a:cxnSpLocks/>
            <a:stCxn id="6" idx="6"/>
          </p:cNvCxnSpPr>
          <p:nvPr/>
        </p:nvCxnSpPr>
        <p:spPr>
          <a:xfrm>
            <a:off x="7814181" y="4063417"/>
            <a:ext cx="880958"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9F3024C2-536B-4E1E-BD5A-E48332A39D8A}"/>
              </a:ext>
            </a:extLst>
          </p:cNvPr>
          <p:cNvCxnSpPr>
            <a:cxnSpLocks/>
          </p:cNvCxnSpPr>
          <p:nvPr/>
        </p:nvCxnSpPr>
        <p:spPr>
          <a:xfrm>
            <a:off x="9282278" y="5248720"/>
            <a:ext cx="427155"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33C3747-C75E-4A92-890A-F334F7A1C275}"/>
              </a:ext>
            </a:extLst>
          </p:cNvPr>
          <p:cNvCxnSpPr>
            <a:cxnSpLocks/>
          </p:cNvCxnSpPr>
          <p:nvPr/>
        </p:nvCxnSpPr>
        <p:spPr>
          <a:xfrm>
            <a:off x="11214677" y="4674344"/>
            <a:ext cx="548640"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D2E22995-F2AF-4890-9B67-46FD97B1802A}"/>
              </a:ext>
            </a:extLst>
          </p:cNvPr>
          <p:cNvCxnSpPr>
            <a:cxnSpLocks/>
            <a:stCxn id="7" idx="6"/>
          </p:cNvCxnSpPr>
          <p:nvPr/>
        </p:nvCxnSpPr>
        <p:spPr>
          <a:xfrm>
            <a:off x="6617938" y="4810044"/>
            <a:ext cx="956569"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D67060AF-8ED1-42A0-A182-075CC2079447}"/>
              </a:ext>
            </a:extLst>
          </p:cNvPr>
          <p:cNvSpPr txBox="1"/>
          <p:nvPr/>
        </p:nvSpPr>
        <p:spPr>
          <a:xfrm>
            <a:off x="6606849" y="5877874"/>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x=0</a:t>
            </a:r>
          </a:p>
        </p:txBody>
      </p:sp>
      <p:sp>
        <p:nvSpPr>
          <p:cNvPr id="25" name="TextBox 24">
            <a:extLst>
              <a:ext uri="{FF2B5EF4-FFF2-40B4-BE49-F238E27FC236}">
                <a16:creationId xmlns:a16="http://schemas.microsoft.com/office/drawing/2014/main" id="{0B6E8602-1B78-4222-85F4-714B5C02AEFD}"/>
              </a:ext>
            </a:extLst>
          </p:cNvPr>
          <p:cNvSpPr txBox="1"/>
          <p:nvPr/>
        </p:nvSpPr>
        <p:spPr>
          <a:xfrm>
            <a:off x="11201977" y="5933597"/>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x=L</a:t>
            </a:r>
          </a:p>
        </p:txBody>
      </p:sp>
      <p:sp>
        <p:nvSpPr>
          <p:cNvPr id="27" name="Oval 26">
            <a:extLst>
              <a:ext uri="{FF2B5EF4-FFF2-40B4-BE49-F238E27FC236}">
                <a16:creationId xmlns:a16="http://schemas.microsoft.com/office/drawing/2014/main" id="{9DA05BE8-4FAD-4A4E-9B18-4C448EFCBDB7}"/>
              </a:ext>
            </a:extLst>
          </p:cNvPr>
          <p:cNvSpPr/>
          <p:nvPr/>
        </p:nvSpPr>
        <p:spPr>
          <a:xfrm>
            <a:off x="7964593" y="6060659"/>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A72A818-B97B-C742-8C75-2F17D1608697}"/>
              </a:ext>
            </a:extLst>
          </p:cNvPr>
          <p:cNvSpPr txBox="1"/>
          <p:nvPr/>
        </p:nvSpPr>
        <p:spPr>
          <a:xfrm>
            <a:off x="8440543" y="5979763"/>
            <a:ext cx="1198543"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Streaming Particle</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D2B5EA-4EC2-216F-7BB7-A8D35E52B0B2}"/>
                  </a:ext>
                </a:extLst>
              </p:cNvPr>
              <p:cNvSpPr txBox="1"/>
              <p:nvPr/>
            </p:nvSpPr>
            <p:spPr>
              <a:xfrm>
                <a:off x="288567" y="4145064"/>
                <a:ext cx="2797454"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box>
                        <m:boxPr>
                          <m:ctrlPr>
                            <a:rPr lang="en-US" sz="2400" b="0" i="1" smtClean="0">
                              <a:latin typeface="Cambria Math" panose="02040503050406030204" pitchFamily="18" charset="0"/>
                              <a:ea typeface="Cambria Math" panose="02040503050406030204" pitchFamily="18" charset="0"/>
                            </a:rPr>
                          </m:ctrlPr>
                        </m:boxPr>
                        <m:e>
                          <m:r>
                            <a:rPr lang="en-US" sz="2400" b="0" i="1" smtClean="0">
                              <a:latin typeface="Cambria Math" panose="02040503050406030204" pitchFamily="18" charset="0"/>
                              <a:ea typeface="Cambria Math" panose="02040503050406030204" pitchFamily="18" charset="0"/>
                            </a:rPr>
                            <m:t>≔</m:t>
                          </m:r>
                        </m:e>
                      </m:box>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oMath>
                  </m:oMathPara>
                </a14:m>
                <a:endParaRPr lang="en-US" sz="2400" dirty="0"/>
              </a:p>
              <a:p>
                <a:endParaRPr lang="en-US" sz="2400" dirty="0"/>
              </a:p>
            </p:txBody>
          </p:sp>
        </mc:Choice>
        <mc:Fallback xmlns="">
          <p:sp>
            <p:nvSpPr>
              <p:cNvPr id="33" name="TextBox 32">
                <a:extLst>
                  <a:ext uri="{FF2B5EF4-FFF2-40B4-BE49-F238E27FC236}">
                    <a16:creationId xmlns:a16="http://schemas.microsoft.com/office/drawing/2014/main" id="{39D2B5EA-4EC2-216F-7BB7-A8D35E52B0B2}"/>
                  </a:ext>
                </a:extLst>
              </p:cNvPr>
              <p:cNvSpPr txBox="1">
                <a:spLocks noRot="1" noChangeAspect="1" noMove="1" noResize="1" noEditPoints="1" noAdjustHandles="1" noChangeArrowheads="1" noChangeShapeType="1" noTextEdit="1"/>
              </p:cNvSpPr>
              <p:nvPr/>
            </p:nvSpPr>
            <p:spPr>
              <a:xfrm>
                <a:off x="288567" y="4145064"/>
                <a:ext cx="2797454" cy="1541961"/>
              </a:xfrm>
              <a:prstGeom prst="rect">
                <a:avLst/>
              </a:prstGeom>
              <a:blipFill>
                <a:blip r:embed="rId4"/>
                <a:stretch>
                  <a:fillRect t="-75410" b="-9016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4976877-ECBA-0764-47B8-A030F3058A82}"/>
              </a:ext>
            </a:extLst>
          </p:cNvPr>
          <p:cNvSpPr txBox="1"/>
          <p:nvPr/>
        </p:nvSpPr>
        <p:spPr>
          <a:xfrm>
            <a:off x="350351" y="3796051"/>
            <a:ext cx="6177394" cy="400110"/>
          </a:xfrm>
          <a:prstGeom prst="rect">
            <a:avLst/>
          </a:prstGeom>
          <a:noFill/>
        </p:spPr>
        <p:txBody>
          <a:bodyPr wrap="square">
            <a:spAutoFit/>
          </a:bodyPr>
          <a:lstStyle/>
          <a:p>
            <a:r>
              <a:rPr lang="en-US" sz="2000" u="sng" dirty="0">
                <a:latin typeface="Arial" panose="020B0604020202020204" pitchFamily="34" charset="0"/>
                <a:cs typeface="Arial" panose="020B0604020202020204" pitchFamily="34" charset="0"/>
              </a:rPr>
              <a:t>Quantities of interest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DB6C01-0782-20B3-6465-08F4B4D61CB4}"/>
                  </a:ext>
                </a:extLst>
              </p:cNvPr>
              <p:cNvSpPr txBox="1"/>
              <p:nvPr/>
            </p:nvSpPr>
            <p:spPr>
              <a:xfrm>
                <a:off x="288567" y="5356110"/>
                <a:ext cx="3781628"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𝜎</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oMath>
                  </m:oMathPara>
                </a14:m>
                <a:endParaRPr lang="en-US" sz="2400" dirty="0"/>
              </a:p>
              <a:p>
                <a:endParaRPr lang="en-US" sz="2400" dirty="0"/>
              </a:p>
            </p:txBody>
          </p:sp>
        </mc:Choice>
        <mc:Fallback xmlns="">
          <p:sp>
            <p:nvSpPr>
              <p:cNvPr id="12" name="TextBox 11">
                <a:extLst>
                  <a:ext uri="{FF2B5EF4-FFF2-40B4-BE49-F238E27FC236}">
                    <a16:creationId xmlns:a16="http://schemas.microsoft.com/office/drawing/2014/main" id="{B9DB6C01-0782-20B3-6465-08F4B4D61CB4}"/>
                  </a:ext>
                </a:extLst>
              </p:cNvPr>
              <p:cNvSpPr txBox="1">
                <a:spLocks noRot="1" noChangeAspect="1" noMove="1" noResize="1" noEditPoints="1" noAdjustHandles="1" noChangeArrowheads="1" noChangeShapeType="1" noTextEdit="1"/>
              </p:cNvSpPr>
              <p:nvPr/>
            </p:nvSpPr>
            <p:spPr>
              <a:xfrm>
                <a:off x="288567" y="5356110"/>
                <a:ext cx="3781628" cy="1541961"/>
              </a:xfrm>
              <a:prstGeom prst="rect">
                <a:avLst/>
              </a:prstGeom>
              <a:blipFill>
                <a:blip r:embed="rId5"/>
                <a:stretch>
                  <a:fillRect t="-73984" b="-88618"/>
                </a:stretch>
              </a:blipFill>
            </p:spPr>
            <p:txBody>
              <a:bodyPr/>
              <a:lstStyle/>
              <a:p>
                <a:r>
                  <a:rPr lang="en-US">
                    <a:noFill/>
                  </a:rPr>
                  <a:t> </a:t>
                </a:r>
              </a:p>
            </p:txBody>
          </p:sp>
        </mc:Fallback>
      </mc:AlternateContent>
    </p:spTree>
    <p:extLst>
      <p:ext uri="{BB962C8B-B14F-4D97-AF65-F5344CB8AC3E}">
        <p14:creationId xmlns:p14="http://schemas.microsoft.com/office/powerpoint/2010/main" val="129571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A00-DCD8-303A-4AC6-889579E00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8DAC1-6E64-4350-16DE-F89135D63475}"/>
              </a:ext>
            </a:extLst>
          </p:cNvPr>
          <p:cNvSpPr>
            <a:spLocks noGrp="1"/>
          </p:cNvSpPr>
          <p:nvPr>
            <p:ph type="title"/>
          </p:nvPr>
        </p:nvSpPr>
        <p:spPr/>
        <p:txBody>
          <a:bodyPr>
            <a:normAutofit fontScale="90000"/>
          </a:bodyPr>
          <a:lstStyle/>
          <a:p>
            <a:r>
              <a:rPr lang="en-US" dirty="0"/>
              <a:t>C5G7 Results I – Uncertainty of </a:t>
            </a:r>
            <a:r>
              <a:rPr lang="en-US" dirty="0" err="1"/>
              <a:t>k</a:t>
            </a:r>
            <a:r>
              <a:rPr lang="en-US" baseline="-25000" dirty="0" err="1"/>
              <a:t>eff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DBB764-FD1E-DE40-0C21-E715D1C11C55}"/>
                  </a:ext>
                </a:extLst>
              </p:cNvPr>
              <p:cNvSpPr>
                <a:spLocks noGrp="1"/>
              </p:cNvSpPr>
              <p:nvPr>
                <p:ph idx="1"/>
              </p:nvPr>
            </p:nvSpPr>
            <p:spPr>
              <a:xfrm>
                <a:off x="192664" y="1008999"/>
                <a:ext cx="6765184" cy="757229"/>
              </a:xfrm>
            </p:spPr>
            <p:txBody>
              <a:bodyPr>
                <a:normAutofit fontScale="92500"/>
              </a:bodyPr>
              <a:lstStyle/>
              <a:p>
                <a:r>
                  <a:rPr lang="en-US" dirty="0"/>
                  <a:t>Refence </a:t>
                </a:r>
                <a:r>
                  <a:rPr lang="en-US" dirty="0" err="1"/>
                  <a:t>k</a:t>
                </a:r>
                <a:r>
                  <a:rPr lang="en-US" baseline="-25000" dirty="0" err="1"/>
                  <a:t>eff</a:t>
                </a:r>
                <a:r>
                  <a:rPr lang="en-US" baseline="-25000" dirty="0"/>
                  <a:t> </a:t>
                </a:r>
                <a:r>
                  <a:rPr lang="en-US" dirty="0"/>
                  <a:t> </a:t>
                </a:r>
                <a14:m>
                  <m:oMath xmlns:m="http://schemas.openxmlformats.org/officeDocument/2006/math">
                    <m:r>
                      <a:rPr lang="en-US" b="0" i="1" smtClean="0">
                        <a:latin typeface="Cambria Math" panose="02040503050406030204" pitchFamily="18" charset="0"/>
                      </a:rPr>
                      <m:t>=1.16562±0.02%</m:t>
                    </m:r>
                  </m:oMath>
                </a14:m>
                <a:endParaRPr lang="en-US" dirty="0"/>
              </a:p>
              <a:p>
                <a:pPr lvl="1"/>
                <a:r>
                  <a:rPr lang="en-US" dirty="0"/>
                  <a:t>50 inactive cycles, 100 active cycles,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 histories/cycle</a:t>
                </a:r>
              </a:p>
              <a:p>
                <a:pPr marL="342900" lvl="1" indent="0">
                  <a:buNone/>
                </a:pPr>
                <a:endParaRPr lang="en-US" dirty="0"/>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B5DBB764-FD1E-DE40-0C21-E715D1C11C55}"/>
                  </a:ext>
                </a:extLst>
              </p:cNvPr>
              <p:cNvSpPr>
                <a:spLocks noGrp="1" noRot="1" noChangeAspect="1" noMove="1" noResize="1" noEditPoints="1" noAdjustHandles="1" noChangeArrowheads="1" noChangeShapeType="1" noTextEdit="1"/>
              </p:cNvSpPr>
              <p:nvPr>
                <p:ph idx="1"/>
              </p:nvPr>
            </p:nvSpPr>
            <p:spPr>
              <a:xfrm>
                <a:off x="192664" y="1008999"/>
                <a:ext cx="6765184" cy="757229"/>
              </a:xfrm>
              <a:blipFill>
                <a:blip r:embed="rId2"/>
                <a:stretch>
                  <a:fillRect l="-1126" t="-8197" b="-4918"/>
                </a:stretch>
              </a:blipFill>
            </p:spPr>
            <p:txBody>
              <a:bodyPr/>
              <a:lstStyle/>
              <a:p>
                <a:r>
                  <a:rPr lang="en-US">
                    <a:noFill/>
                  </a:rPr>
                  <a:t> </a:t>
                </a:r>
              </a:p>
            </p:txBody>
          </p:sp>
        </mc:Fallback>
      </mc:AlternateContent>
      <p:pic>
        <p:nvPicPr>
          <p:cNvPr id="11" name="Picture 10" descr="A table of numbers and text&#10;&#10;Description automatically generated with medium confidence">
            <a:extLst>
              <a:ext uri="{FF2B5EF4-FFF2-40B4-BE49-F238E27FC236}">
                <a16:creationId xmlns:a16="http://schemas.microsoft.com/office/drawing/2014/main" id="{A1A2294C-CD18-CD05-08CB-323F0101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356" y="1938507"/>
            <a:ext cx="7772400" cy="4476682"/>
          </a:xfrm>
          <a:prstGeom prst="rect">
            <a:avLst/>
          </a:prstGeom>
        </p:spPr>
      </p:pic>
      <p:sp>
        <p:nvSpPr>
          <p:cNvPr id="12" name="Rectangle 11">
            <a:extLst>
              <a:ext uri="{FF2B5EF4-FFF2-40B4-BE49-F238E27FC236}">
                <a16:creationId xmlns:a16="http://schemas.microsoft.com/office/drawing/2014/main" id="{A9CC5556-217E-A8FA-8658-DC563DEF6F7E}"/>
              </a:ext>
            </a:extLst>
          </p:cNvPr>
          <p:cNvSpPr/>
          <p:nvPr/>
        </p:nvSpPr>
        <p:spPr>
          <a:xfrm>
            <a:off x="1208559" y="2264068"/>
            <a:ext cx="7629991" cy="11001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B953C8-5230-1BE2-7474-D204BBB1739C}"/>
              </a:ext>
            </a:extLst>
          </p:cNvPr>
          <p:cNvSpPr/>
          <p:nvPr/>
        </p:nvSpPr>
        <p:spPr>
          <a:xfrm>
            <a:off x="1208559" y="3359320"/>
            <a:ext cx="7629991" cy="5634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A87C63-75B5-298B-DF2D-58053D2D3E1E}"/>
              </a:ext>
            </a:extLst>
          </p:cNvPr>
          <p:cNvSpPr/>
          <p:nvPr/>
        </p:nvSpPr>
        <p:spPr>
          <a:xfrm>
            <a:off x="1208559" y="3922747"/>
            <a:ext cx="7629991"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DB9E45-8995-EBE1-061E-654379ED3B5D}"/>
              </a:ext>
            </a:extLst>
          </p:cNvPr>
          <p:cNvSpPr/>
          <p:nvPr/>
        </p:nvSpPr>
        <p:spPr>
          <a:xfrm>
            <a:off x="1208560" y="5007939"/>
            <a:ext cx="7629991"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8F3E93-133D-1A65-12A4-C96A24C96277}"/>
                  </a:ext>
                </a:extLst>
              </p:cNvPr>
              <p:cNvSpPr txBox="1"/>
              <p:nvPr/>
            </p:nvSpPr>
            <p:spPr>
              <a:xfrm>
                <a:off x="9041229" y="2977805"/>
                <a:ext cx="2298001" cy="381515"/>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Characterize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𝑀𝐶𝑅𝑇</m:t>
                        </m:r>
                      </m:sub>
                    </m:sSub>
                  </m:oMath>
                </a14:m>
                <a:endParaRPr lang="en-US" dirty="0">
                  <a:latin typeface="Arial" panose="020B0604020202020204" pitchFamily="34" charset="0"/>
                  <a:cs typeface="Arial" panose="020B0604020202020204" pitchFamily="34" charset="0"/>
                </a:endParaRPr>
              </a:p>
            </p:txBody>
          </p:sp>
        </mc:Choice>
        <mc:Fallback>
          <p:sp>
            <p:nvSpPr>
              <p:cNvPr id="18" name="TextBox 17">
                <a:extLst>
                  <a:ext uri="{FF2B5EF4-FFF2-40B4-BE49-F238E27FC236}">
                    <a16:creationId xmlns:a16="http://schemas.microsoft.com/office/drawing/2014/main" id="{638F3E93-133D-1A65-12A4-C96A24C96277}"/>
                  </a:ext>
                </a:extLst>
              </p:cNvPr>
              <p:cNvSpPr txBox="1">
                <a:spLocks noRot="1" noChangeAspect="1" noMove="1" noResize="1" noEditPoints="1" noAdjustHandles="1" noChangeArrowheads="1" noChangeShapeType="1" noTextEdit="1"/>
              </p:cNvSpPr>
              <p:nvPr/>
            </p:nvSpPr>
            <p:spPr>
              <a:xfrm>
                <a:off x="9041229" y="2977805"/>
                <a:ext cx="2298001" cy="381515"/>
              </a:xfrm>
              <a:prstGeom prst="rect">
                <a:avLst/>
              </a:prstGeom>
              <a:blipFill>
                <a:blip r:embed="rId4"/>
                <a:stretch>
                  <a:fillRect/>
                </a:stretch>
              </a:blipFill>
              <a:ln w="28575">
                <a:solidFill>
                  <a:srgbClr val="FF000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C4C8DB2-725A-95AD-8F58-F1E16488746A}"/>
                  </a:ext>
                </a:extLst>
              </p:cNvPr>
              <p:cNvSpPr txBox="1"/>
              <p:nvPr/>
            </p:nvSpPr>
            <p:spPr>
              <a:xfrm>
                <a:off x="9041229" y="4243490"/>
                <a:ext cx="1618392" cy="430567"/>
              </a:xfrm>
              <a:prstGeom prst="rect">
                <a:avLst/>
              </a:prstGeom>
              <a:solidFill>
                <a:schemeClr val="bg1"/>
              </a:solidFill>
              <a:ln w="28575">
                <a:solidFill>
                  <a:srgbClr val="0070C0"/>
                </a:solidFill>
              </a:ln>
              <a:effectLst>
                <a:outerShdw blurRad="50800" dist="38100" dir="2700000" algn="tl" rotWithShape="0">
                  <a:prstClr val="black">
                    <a:alpha val="40000"/>
                  </a:prstClr>
                </a:outerShdw>
              </a:effectLst>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acc>
                    </m:oMath>
                  </m:oMathPara>
                </a14:m>
                <a:endParaRPr lang="en-US" dirty="0">
                  <a:latin typeface="Arial" panose="020B0604020202020204" pitchFamily="34" charset="0"/>
                  <a:cs typeface="Arial" panose="020B0604020202020204" pitchFamily="34" charset="0"/>
                </a:endParaRPr>
              </a:p>
            </p:txBody>
          </p:sp>
        </mc:Choice>
        <mc:Fallback>
          <p:sp>
            <p:nvSpPr>
              <p:cNvPr id="19" name="TextBox 18">
                <a:extLst>
                  <a:ext uri="{FF2B5EF4-FFF2-40B4-BE49-F238E27FC236}">
                    <a16:creationId xmlns:a16="http://schemas.microsoft.com/office/drawing/2014/main" id="{1C4C8DB2-725A-95AD-8F58-F1E16488746A}"/>
                  </a:ext>
                </a:extLst>
              </p:cNvPr>
              <p:cNvSpPr txBox="1">
                <a:spLocks noRot="1" noChangeAspect="1" noMove="1" noResize="1" noEditPoints="1" noAdjustHandles="1" noChangeArrowheads="1" noChangeShapeType="1" noTextEdit="1"/>
              </p:cNvSpPr>
              <p:nvPr/>
            </p:nvSpPr>
            <p:spPr>
              <a:xfrm>
                <a:off x="9041229" y="4243490"/>
                <a:ext cx="1618392" cy="430567"/>
              </a:xfrm>
              <a:prstGeom prst="rect">
                <a:avLst/>
              </a:prstGeom>
              <a:blipFill>
                <a:blip r:embed="rId5"/>
                <a:stretch>
                  <a:fillRect/>
                </a:stretch>
              </a:blipFill>
              <a:ln w="28575">
                <a:solidFill>
                  <a:srgbClr val="0070C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FE6F690-01C3-D7C5-65DD-CFA82AA60C32}"/>
                  </a:ext>
                </a:extLst>
              </p:cNvPr>
              <p:cNvSpPr txBox="1"/>
              <p:nvPr/>
            </p:nvSpPr>
            <p:spPr>
              <a:xfrm>
                <a:off x="9051886" y="5356159"/>
                <a:ext cx="1618392" cy="399340"/>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oMath>
                  </m:oMathPara>
                </a14:m>
                <a:endParaRPr lang="en-US" dirty="0">
                  <a:latin typeface="Arial" panose="020B0604020202020204" pitchFamily="34" charset="0"/>
                  <a:cs typeface="Arial" panose="020B0604020202020204" pitchFamily="34" charset="0"/>
                </a:endParaRPr>
              </a:p>
            </p:txBody>
          </p:sp>
        </mc:Choice>
        <mc:Fallback>
          <p:sp>
            <p:nvSpPr>
              <p:cNvPr id="24" name="TextBox 23">
                <a:extLst>
                  <a:ext uri="{FF2B5EF4-FFF2-40B4-BE49-F238E27FC236}">
                    <a16:creationId xmlns:a16="http://schemas.microsoft.com/office/drawing/2014/main" id="{FFE6F690-01C3-D7C5-65DD-CFA82AA60C32}"/>
                  </a:ext>
                </a:extLst>
              </p:cNvPr>
              <p:cNvSpPr txBox="1">
                <a:spLocks noRot="1" noChangeAspect="1" noMove="1" noResize="1" noEditPoints="1" noAdjustHandles="1" noChangeArrowheads="1" noChangeShapeType="1" noTextEdit="1"/>
              </p:cNvSpPr>
              <p:nvPr/>
            </p:nvSpPr>
            <p:spPr>
              <a:xfrm>
                <a:off x="9051886" y="5356159"/>
                <a:ext cx="1618392" cy="399340"/>
              </a:xfrm>
              <a:prstGeom prst="rect">
                <a:avLst/>
              </a:prstGeom>
              <a:blipFill>
                <a:blip r:embed="rId6"/>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84880C1-CAB6-8698-6550-BDB96095B64C}"/>
              </a:ext>
            </a:extLst>
          </p:cNvPr>
          <p:cNvSpPr/>
          <p:nvPr/>
        </p:nvSpPr>
        <p:spPr>
          <a:xfrm>
            <a:off x="5707153" y="3919019"/>
            <a:ext cx="1065856"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8300B9-835C-60CC-A40B-21CCDB6D4238}"/>
              </a:ext>
            </a:extLst>
          </p:cNvPr>
          <p:cNvSpPr/>
          <p:nvPr/>
        </p:nvSpPr>
        <p:spPr>
          <a:xfrm>
            <a:off x="6773009" y="5007939"/>
            <a:ext cx="1065856"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FEA3B0-72D7-1CF7-D063-6550A625A41F}"/>
              </a:ext>
            </a:extLst>
          </p:cNvPr>
          <p:cNvSpPr/>
          <p:nvPr/>
        </p:nvSpPr>
        <p:spPr>
          <a:xfrm>
            <a:off x="4135316" y="5762939"/>
            <a:ext cx="624253" cy="45375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F60D53-0554-A02F-5A35-C324C864D1A3}"/>
              </a:ext>
            </a:extLst>
          </p:cNvPr>
          <p:cNvSpPr/>
          <p:nvPr/>
        </p:nvSpPr>
        <p:spPr>
          <a:xfrm>
            <a:off x="2934666" y="4402899"/>
            <a:ext cx="754249" cy="43276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9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19" grpId="2" animBg="1"/>
      <p:bldP spid="24" grpId="0" animBg="1"/>
      <p:bldP spid="25" grpId="0" animBg="1"/>
      <p:bldP spid="37" grpId="0" animBg="1"/>
      <p:bldP spid="39" grpId="0"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𝑻</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Choice>
        <mc:Fallback>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smtClean="0">
                                        <a:latin typeface="Cambria Math" panose="02040503050406030204" pitchFamily="18" charset="0"/>
                                      </a:rPr>
                                      <m:t>𝑺</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Choice>
        <mc:Fallback>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Fallback>
      </mc:AlternateContent>
      <p:sp>
        <p:nvSpPr>
          <p:cNvPr id="2" name="Title 1">
            <a:extLst>
              <a:ext uri="{FF2B5EF4-FFF2-40B4-BE49-F238E27FC236}">
                <a16:creationId xmlns:a16="http://schemas.microsoft.com/office/drawing/2014/main" id="{5DC86ABD-35A3-25D9-5EE5-2C41CF35B7AA}"/>
              </a:ext>
            </a:extLst>
          </p:cNvPr>
          <p:cNvSpPr>
            <a:spLocks noGrp="1"/>
          </p:cNvSpPr>
          <p:nvPr>
            <p:ph type="title"/>
          </p:nvPr>
        </p:nvSpPr>
        <p:spPr/>
        <p:txBody>
          <a:bodyPr>
            <a:normAutofit fontScale="90000"/>
          </a:bodyPr>
          <a:lstStyle/>
          <a:p>
            <a:r>
              <a:rPr lang="en-US" dirty="0"/>
              <a:t>C5G7 Results I – Sensitivity indices of </a:t>
            </a:r>
            <a:r>
              <a:rPr lang="en-US" dirty="0" err="1"/>
              <a:t>k</a:t>
            </a:r>
            <a:r>
              <a:rPr lang="en-US" baseline="-25000" dirty="0" err="1"/>
              <a:t>eff</a:t>
            </a:r>
            <a:endParaRPr lang="en-US" dirty="0"/>
          </a:p>
        </p:txBody>
      </p:sp>
      <p:sp>
        <p:nvSpPr>
          <p:cNvPr id="8" name="Rectangle 7">
            <a:extLst>
              <a:ext uri="{FF2B5EF4-FFF2-40B4-BE49-F238E27FC236}">
                <a16:creationId xmlns:a16="http://schemas.microsoft.com/office/drawing/2014/main" id="{1DA0812D-FC93-58B0-DF4E-8B1CB6618FE4}"/>
              </a:ext>
            </a:extLst>
          </p:cNvPr>
          <p:cNvSpPr/>
          <p:nvPr/>
        </p:nvSpPr>
        <p:spPr>
          <a:xfrm>
            <a:off x="646548"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D278EFB-78E7-E6B9-654D-3666F7EF4F90}"/>
                  </a:ext>
                </a:extLst>
              </p:cNvPr>
              <p:cNvSpPr txBox="1"/>
              <p:nvPr/>
            </p:nvSpPr>
            <p:spPr>
              <a:xfrm>
                <a:off x="2079848" y="5148688"/>
                <a:ext cx="2434698"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=0.004</m:t>
                      </m:r>
                    </m:oMath>
                  </m:oMathPara>
                </a14:m>
                <a:endParaRPr lang="en-US"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ED278EFB-78E7-E6B9-654D-3666F7EF4F90}"/>
                  </a:ext>
                </a:extLst>
              </p:cNvPr>
              <p:cNvSpPr txBox="1">
                <a:spLocks noRot="1" noChangeAspect="1" noMove="1" noResize="1" noEditPoints="1" noAdjustHandles="1" noChangeArrowheads="1" noChangeShapeType="1" noTextEdit="1"/>
              </p:cNvSpPr>
              <p:nvPr/>
            </p:nvSpPr>
            <p:spPr>
              <a:xfrm>
                <a:off x="2079848" y="5148688"/>
                <a:ext cx="2434698" cy="764568"/>
              </a:xfrm>
              <a:prstGeom prst="rect">
                <a:avLst/>
              </a:prstGeom>
              <a:blipFill>
                <a:blip r:embed="rId4"/>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4C693C29-55D8-0957-7810-7C72BE662A9F}"/>
              </a:ext>
            </a:extLst>
          </p:cNvPr>
          <p:cNvSpPr txBox="1"/>
          <p:nvPr/>
        </p:nvSpPr>
        <p:spPr>
          <a:xfrm>
            <a:off x="1482116" y="6065177"/>
            <a:ext cx="3630161"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small</a:t>
            </a:r>
            <a:r>
              <a:rPr lang="en-US" dirty="0">
                <a:latin typeface="Arial" panose="020B0604020202020204" pitchFamily="34" charset="0"/>
                <a:cs typeface="Arial" panose="020B0604020202020204" pitchFamily="34" charset="0"/>
              </a:rPr>
              <a:t> interaction effects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3996BAC-02B7-AC4E-AE59-7EAF92B52EBE}"/>
                  </a:ext>
                </a:extLst>
              </p:cNvPr>
              <p:cNvSpPr txBox="1"/>
              <p:nvPr/>
            </p:nvSpPr>
            <p:spPr>
              <a:xfrm>
                <a:off x="7541693" y="5148688"/>
                <a:ext cx="2697405"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sub>
                          </m:sSub>
                        </m:e>
                      </m:nary>
                      <m:r>
                        <a:rPr lang="en-US" b="0" i="1" smtClean="0">
                          <a:latin typeface="Cambria Math" panose="02040503050406030204" pitchFamily="18" charset="0"/>
                        </a:rPr>
                        <m:t>=0.3733</m:t>
                      </m:r>
                    </m:oMath>
                  </m:oMathPara>
                </a14:m>
                <a:endParaRPr lang="en-US"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33996BAC-02B7-AC4E-AE59-7EAF92B52EBE}"/>
                  </a:ext>
                </a:extLst>
              </p:cNvPr>
              <p:cNvSpPr txBox="1">
                <a:spLocks noRot="1" noChangeAspect="1" noMove="1" noResize="1" noEditPoints="1" noAdjustHandles="1" noChangeArrowheads="1" noChangeShapeType="1" noTextEdit="1"/>
              </p:cNvSpPr>
              <p:nvPr/>
            </p:nvSpPr>
            <p:spPr>
              <a:xfrm>
                <a:off x="7541693" y="5148688"/>
                <a:ext cx="2697405" cy="764568"/>
              </a:xfrm>
              <a:prstGeom prst="rect">
                <a:avLst/>
              </a:prstGeom>
              <a:blipFill>
                <a:blip r:embed="rId5"/>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13E492CA-41E1-9FA5-4FA9-8CA73E688321}"/>
              </a:ext>
            </a:extLst>
          </p:cNvPr>
          <p:cNvSpPr txBox="1"/>
          <p:nvPr/>
        </p:nvSpPr>
        <p:spPr>
          <a:xfrm>
            <a:off x="7094550" y="6054394"/>
            <a:ext cx="3591689"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large</a:t>
            </a:r>
            <a:r>
              <a:rPr lang="en-US" dirty="0">
                <a:latin typeface="Arial" panose="020B0604020202020204" pitchFamily="34" charset="0"/>
                <a:cs typeface="Arial" panose="020B0604020202020204" pitchFamily="34" charset="0"/>
              </a:rPr>
              <a:t> interaction effects</a:t>
            </a:r>
          </a:p>
        </p:txBody>
      </p:sp>
      <p:sp>
        <p:nvSpPr>
          <p:cNvPr id="22" name="Rectangle 21">
            <a:extLst>
              <a:ext uri="{FF2B5EF4-FFF2-40B4-BE49-F238E27FC236}">
                <a16:creationId xmlns:a16="http://schemas.microsoft.com/office/drawing/2014/main" id="{FAF5F1B1-3FF9-6250-7C81-F9E4E10C49FF}"/>
              </a:ext>
            </a:extLst>
          </p:cNvPr>
          <p:cNvSpPr/>
          <p:nvPr/>
        </p:nvSpPr>
        <p:spPr>
          <a:xfrm>
            <a:off x="650956" y="1428158"/>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9ABE2B5-5826-D01E-DD2B-1A00C0C4806F}"/>
              </a:ext>
            </a:extLst>
          </p:cNvPr>
          <p:cNvSpPr/>
          <p:nvPr/>
        </p:nvSpPr>
        <p:spPr>
          <a:xfrm>
            <a:off x="650954" y="3024554"/>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4AB913-8012-1A10-240F-3AE453366119}"/>
              </a:ext>
            </a:extLst>
          </p:cNvPr>
          <p:cNvSpPr/>
          <p:nvPr/>
        </p:nvSpPr>
        <p:spPr>
          <a:xfrm>
            <a:off x="650954" y="3424312"/>
            <a:ext cx="10890088" cy="119561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80BBAA3F-287C-956C-BEFC-89203FB75DAD}"/>
              </a:ext>
            </a:extLst>
          </p:cNvPr>
          <p:cNvSpPr/>
          <p:nvPr/>
        </p:nvSpPr>
        <p:spPr>
          <a:xfrm rot="2741182">
            <a:off x="5328092" y="3856093"/>
            <a:ext cx="1239507" cy="345989"/>
          </a:xfrm>
          <a:prstGeom prst="rightArrow">
            <a:avLst>
              <a:gd name="adj1" fmla="val 50000"/>
              <a:gd name="adj2" fmla="val 1024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879260-6386-7DBD-10CC-18C922D7B5AC}"/>
              </a:ext>
            </a:extLst>
          </p:cNvPr>
          <p:cNvSpPr/>
          <p:nvPr/>
        </p:nvSpPr>
        <p:spPr>
          <a:xfrm>
            <a:off x="6244156"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388585-A7D2-BD98-2D03-445D8AE8BD6E}"/>
              </a:ext>
            </a:extLst>
          </p:cNvPr>
          <p:cNvSpPr txBox="1"/>
          <p:nvPr/>
        </p:nvSpPr>
        <p:spPr>
          <a:xfrm rot="16200000">
            <a:off x="-197253" y="2041690"/>
            <a:ext cx="103959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Radii</a:t>
            </a:r>
          </a:p>
        </p:txBody>
      </p:sp>
      <p:sp>
        <p:nvSpPr>
          <p:cNvPr id="29" name="TextBox 28">
            <a:extLst>
              <a:ext uri="{FF2B5EF4-FFF2-40B4-BE49-F238E27FC236}">
                <a16:creationId xmlns:a16="http://schemas.microsoft.com/office/drawing/2014/main" id="{0994CD6B-4195-22CD-2995-97560D7BD548}"/>
              </a:ext>
            </a:extLst>
          </p:cNvPr>
          <p:cNvSpPr txBox="1"/>
          <p:nvPr/>
        </p:nvSpPr>
        <p:spPr>
          <a:xfrm rot="16200000">
            <a:off x="-275263" y="3638086"/>
            <a:ext cx="119561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Densities</a:t>
            </a:r>
          </a:p>
        </p:txBody>
      </p:sp>
    </p:spTree>
    <p:extLst>
      <p:ext uri="{BB962C8B-B14F-4D97-AF65-F5344CB8AC3E}">
        <p14:creationId xmlns:p14="http://schemas.microsoft.com/office/powerpoint/2010/main" val="265196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7" grpId="1" animBg="1"/>
      <p:bldP spid="29" grpId="0" animBg="1"/>
      <p:bldP spid="2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CC2D-FE44-E9A7-D5AD-6EB675F73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1DC85-48E7-EE40-92DA-657EB1B35CFA}"/>
              </a:ext>
            </a:extLst>
          </p:cNvPr>
          <p:cNvSpPr>
            <a:spLocks noGrp="1"/>
          </p:cNvSpPr>
          <p:nvPr>
            <p:ph type="title"/>
          </p:nvPr>
        </p:nvSpPr>
        <p:spPr/>
        <p:txBody>
          <a:bodyPr>
            <a:normAutofit fontScale="90000"/>
          </a:bodyPr>
          <a:lstStyle/>
          <a:p>
            <a:r>
              <a:rPr lang="en-US" dirty="0"/>
              <a:t>C5G7 Results I – Sensitivity indices of </a:t>
            </a:r>
            <a:r>
              <a:rPr lang="en-US" dirty="0" err="1"/>
              <a:t>k</a:t>
            </a:r>
            <a:r>
              <a:rPr lang="en-US" baseline="-25000" dirty="0" err="1"/>
              <a:t>eff</a:t>
            </a:r>
            <a:endParaRPr lang="en-US"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C80A15B7-1746-0B8C-A6A5-9A95B74B12D8}"/>
                  </a:ext>
                </a:extLst>
              </p:cNvPr>
              <p:cNvGraphicFramePr>
                <a:graphicFrameLocks noGrp="1"/>
              </p:cNvGraphicFramePr>
              <p:nvPr>
                <p:extLst>
                  <p:ext uri="{D42A27DB-BD31-4B8C-83A1-F6EECF244321}">
                    <p14:modId xmlns:p14="http://schemas.microsoft.com/office/powerpoint/2010/main" val="3955936446"/>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smtClean="0">
                                        <a:latin typeface="Cambria Math" panose="02040503050406030204" pitchFamily="18" charset="0"/>
                                      </a:rPr>
                                      <m:t>𝑺</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Choice>
        <mc:Fallback>
          <p:graphicFrame>
            <p:nvGraphicFramePr>
              <p:cNvPr id="5" name="Table 4">
                <a:extLst>
                  <a:ext uri="{FF2B5EF4-FFF2-40B4-BE49-F238E27FC236}">
                    <a16:creationId xmlns:a16="http://schemas.microsoft.com/office/drawing/2014/main" id="{C80A15B7-1746-0B8C-A6A5-9A95B74B12D8}"/>
                  </a:ext>
                </a:extLst>
              </p:cNvPr>
              <p:cNvGraphicFramePr>
                <a:graphicFrameLocks noGrp="1"/>
              </p:cNvGraphicFramePr>
              <p:nvPr>
                <p:extLst>
                  <p:ext uri="{D42A27DB-BD31-4B8C-83A1-F6EECF244321}">
                    <p14:modId xmlns:p14="http://schemas.microsoft.com/office/powerpoint/2010/main" val="3955936446"/>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593A4E9E-B1BC-1F68-FE32-76545981E0D8}"/>
                  </a:ext>
                </a:extLst>
              </p:cNvPr>
              <p:cNvGraphicFramePr>
                <a:graphicFrameLocks noGrp="1"/>
              </p:cNvGraphicFramePr>
              <p:nvPr>
                <p:extLst>
                  <p:ext uri="{D42A27DB-BD31-4B8C-83A1-F6EECF244321}">
                    <p14:modId xmlns:p14="http://schemas.microsoft.com/office/powerpoint/2010/main" val="2919305234"/>
                  </p:ext>
                </p:extLst>
              </p:nvPr>
            </p:nvGraphicFramePr>
            <p:xfrm>
              <a:off x="6623978"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𝑻</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Choice>
        <mc:Fallback>
          <p:graphicFrame>
            <p:nvGraphicFramePr>
              <p:cNvPr id="3" name="Table 2">
                <a:extLst>
                  <a:ext uri="{FF2B5EF4-FFF2-40B4-BE49-F238E27FC236}">
                    <a16:creationId xmlns:a16="http://schemas.microsoft.com/office/drawing/2014/main" id="{593A4E9E-B1BC-1F68-FE32-76545981E0D8}"/>
                  </a:ext>
                </a:extLst>
              </p:cNvPr>
              <p:cNvGraphicFramePr>
                <a:graphicFrameLocks noGrp="1"/>
              </p:cNvGraphicFramePr>
              <p:nvPr>
                <p:extLst>
                  <p:ext uri="{D42A27DB-BD31-4B8C-83A1-F6EECF244321}">
                    <p14:modId xmlns:p14="http://schemas.microsoft.com/office/powerpoint/2010/main" val="2919305234"/>
                  </p:ext>
                </p:extLst>
              </p:nvPr>
            </p:nvGraphicFramePr>
            <p:xfrm>
              <a:off x="6623978"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Fallback>
      </mc:AlternateContent>
    </p:spTree>
    <p:extLst>
      <p:ext uri="{BB962C8B-B14F-4D97-AF65-F5344CB8AC3E}">
        <p14:creationId xmlns:p14="http://schemas.microsoft.com/office/powerpoint/2010/main" val="2614435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3A16-094A-EA1A-DA27-CD798B5676E6}"/>
              </a:ext>
            </a:extLst>
          </p:cNvPr>
          <p:cNvSpPr>
            <a:spLocks noGrp="1"/>
          </p:cNvSpPr>
          <p:nvPr>
            <p:ph type="title"/>
          </p:nvPr>
        </p:nvSpPr>
        <p:spPr>
          <a:xfrm>
            <a:off x="0" y="0"/>
            <a:ext cx="11658600" cy="681036"/>
          </a:xfrm>
        </p:spPr>
        <p:txBody>
          <a:bodyPr>
            <a:normAutofit fontScale="90000"/>
          </a:bodyPr>
          <a:lstStyle/>
          <a:p>
            <a:r>
              <a:rPr lang="en-US" dirty="0"/>
              <a:t>C5G7 Results III – Uncertainty of fission rate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ED02B5-35A5-27FD-9329-B13063A88D2E}"/>
                  </a:ext>
                </a:extLst>
              </p:cNvPr>
              <p:cNvSpPr>
                <a:spLocks noGrp="1"/>
              </p:cNvSpPr>
              <p:nvPr>
                <p:ph idx="1"/>
              </p:nvPr>
            </p:nvSpPr>
            <p:spPr>
              <a:xfrm>
                <a:off x="402771" y="1089213"/>
                <a:ext cx="11426372" cy="1068676"/>
              </a:xfrm>
            </p:spPr>
            <p:txBody>
              <a:bodyPr/>
              <a:lstStyle/>
              <a:p>
                <a:r>
                  <a:rPr lang="en-US" dirty="0"/>
                  <a:t>Pin-wise core fission rate distribution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dirty="0"/>
                  <a:t> plane</a:t>
                </a:r>
              </a:p>
              <a:p>
                <a:r>
                  <a:rPr lang="en-US" dirty="0"/>
                  <a:t>Ability to explore entire parameter space and entire phase space</a:t>
                </a:r>
              </a:p>
              <a:p>
                <a:endParaRPr lang="en-US" dirty="0"/>
              </a:p>
            </p:txBody>
          </p:sp>
        </mc:Choice>
        <mc:Fallback>
          <p:sp>
            <p:nvSpPr>
              <p:cNvPr id="3" name="Content Placeholder 2">
                <a:extLst>
                  <a:ext uri="{FF2B5EF4-FFF2-40B4-BE49-F238E27FC236}">
                    <a16:creationId xmlns:a16="http://schemas.microsoft.com/office/drawing/2014/main" id="{56ED02B5-35A5-27FD-9329-B13063A88D2E}"/>
                  </a:ext>
                </a:extLst>
              </p:cNvPr>
              <p:cNvSpPr>
                <a:spLocks noGrp="1" noRot="1" noChangeAspect="1" noMove="1" noResize="1" noEditPoints="1" noAdjustHandles="1" noChangeArrowheads="1" noChangeShapeType="1" noTextEdit="1"/>
              </p:cNvSpPr>
              <p:nvPr>
                <p:ph idx="1"/>
              </p:nvPr>
            </p:nvSpPr>
            <p:spPr>
              <a:xfrm>
                <a:off x="402771" y="1089213"/>
                <a:ext cx="11426372" cy="1068676"/>
              </a:xfrm>
              <a:blipFill>
                <a:blip r:embed="rId2"/>
                <a:stretch>
                  <a:fillRect l="-777" t="-8235"/>
                </a:stretch>
              </a:blipFill>
            </p:spPr>
            <p:txBody>
              <a:bodyPr/>
              <a:lstStyle/>
              <a:p>
                <a:r>
                  <a:rPr lang="en-US">
                    <a:noFill/>
                  </a:rPr>
                  <a:t> </a:t>
                </a:r>
              </a:p>
            </p:txBody>
          </p:sp>
        </mc:Fallback>
      </mc:AlternateContent>
      <p:pic>
        <p:nvPicPr>
          <p:cNvPr id="5" name="Picture 4" descr="A green and blue squares&#10;&#10;Description automatically generated">
            <a:extLst>
              <a:ext uri="{FF2B5EF4-FFF2-40B4-BE49-F238E27FC236}">
                <a16:creationId xmlns:a16="http://schemas.microsoft.com/office/drawing/2014/main" id="{A58C1221-7925-DA6C-0968-6C4D4EB9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2276952"/>
            <a:ext cx="5683250" cy="4262437"/>
          </a:xfrm>
          <a:prstGeom prst="rect">
            <a:avLst/>
          </a:prstGeom>
        </p:spPr>
      </p:pic>
      <p:pic>
        <p:nvPicPr>
          <p:cNvPr id="7" name="Picture 6" descr="A green and blue squares&#10;&#10;Description automatically generated">
            <a:extLst>
              <a:ext uri="{FF2B5EF4-FFF2-40B4-BE49-F238E27FC236}">
                <a16:creationId xmlns:a16="http://schemas.microsoft.com/office/drawing/2014/main" id="{C8A01C43-901F-0932-91C7-1800AD36D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600" y="2217421"/>
            <a:ext cx="5842000" cy="4381500"/>
          </a:xfrm>
          <a:prstGeom prst="rect">
            <a:avLst/>
          </a:prstGeom>
        </p:spPr>
      </p:pic>
      <p:sp>
        <p:nvSpPr>
          <p:cNvPr id="9" name="TextBox 8">
            <a:extLst>
              <a:ext uri="{FF2B5EF4-FFF2-40B4-BE49-F238E27FC236}">
                <a16:creationId xmlns:a16="http://schemas.microsoft.com/office/drawing/2014/main" id="{1862EE32-5476-486E-D608-E681D13FAFE7}"/>
              </a:ext>
            </a:extLst>
          </p:cNvPr>
          <p:cNvSpPr txBox="1"/>
          <p:nvPr/>
        </p:nvSpPr>
        <p:spPr>
          <a:xfrm>
            <a:off x="1377481" y="6170057"/>
            <a:ext cx="2724079" cy="369332"/>
          </a:xfrm>
          <a:prstGeom prst="rect">
            <a:avLst/>
          </a:prstGeom>
          <a:noFill/>
        </p:spPr>
        <p:txBody>
          <a:bodyPr wrap="none" rtlCol="0">
            <a:spAutoFit/>
          </a:bodyPr>
          <a:lstStyle/>
          <a:p>
            <a:r>
              <a:rPr lang="en-US" dirty="0"/>
              <a:t>Relative fission distribution</a:t>
            </a:r>
          </a:p>
        </p:txBody>
      </p:sp>
      <p:sp>
        <p:nvSpPr>
          <p:cNvPr id="11" name="TextBox 10">
            <a:extLst>
              <a:ext uri="{FF2B5EF4-FFF2-40B4-BE49-F238E27FC236}">
                <a16:creationId xmlns:a16="http://schemas.microsoft.com/office/drawing/2014/main" id="{9FDDCFFE-27B0-2EF0-46E8-5E9138C68414}"/>
              </a:ext>
            </a:extLst>
          </p:cNvPr>
          <p:cNvSpPr txBox="1"/>
          <p:nvPr/>
        </p:nvSpPr>
        <p:spPr>
          <a:xfrm>
            <a:off x="7060730" y="6229589"/>
            <a:ext cx="3353739" cy="369332"/>
          </a:xfrm>
          <a:prstGeom prst="rect">
            <a:avLst/>
          </a:prstGeom>
          <a:noFill/>
        </p:spPr>
        <p:txBody>
          <a:bodyPr wrap="none" rtlCol="0">
            <a:spAutoFit/>
          </a:bodyPr>
          <a:lstStyle/>
          <a:p>
            <a:r>
              <a:rPr lang="en-US" dirty="0"/>
              <a:t>Relative parametric uncertainty %</a:t>
            </a:r>
          </a:p>
        </p:txBody>
      </p:sp>
    </p:spTree>
    <p:extLst>
      <p:ext uri="{BB962C8B-B14F-4D97-AF65-F5344CB8AC3E}">
        <p14:creationId xmlns:p14="http://schemas.microsoft.com/office/powerpoint/2010/main" val="4170017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3482-91CA-D211-2BD6-871641636D9C}"/>
              </a:ext>
            </a:extLst>
          </p:cNvPr>
          <p:cNvSpPr>
            <a:spLocks noGrp="1"/>
          </p:cNvSpPr>
          <p:nvPr>
            <p:ph type="title"/>
          </p:nvPr>
        </p:nvSpPr>
        <p:spPr/>
        <p:txBody>
          <a:bodyPr>
            <a:normAutofit fontScale="90000"/>
          </a:bodyPr>
          <a:lstStyle/>
          <a:p>
            <a:r>
              <a:rPr lang="en-US" dirty="0"/>
              <a:t>Discussion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A906B4-4F44-CE7F-B3D9-9F7459A083C7}"/>
                  </a:ext>
                </a:extLst>
              </p:cNvPr>
              <p:cNvSpPr>
                <a:spLocks noGrp="1"/>
              </p:cNvSpPr>
              <p:nvPr>
                <p:ph idx="1"/>
              </p:nvPr>
            </p:nvSpPr>
            <p:spPr/>
            <p:txBody>
              <a:bodyPr/>
              <a:lstStyle/>
              <a:p>
                <a:r>
                  <a:rPr lang="en-US" dirty="0"/>
                  <a:t>Variance deconvolution estimates variances and sensitivity indices for 50X lower computational cost than standard approach</a:t>
                </a:r>
              </a:p>
              <a:p>
                <a:endParaRPr lang="en-US" dirty="0"/>
              </a:p>
              <a:p>
                <a:r>
                  <a:rPr lang="en-US" dirty="0"/>
                  <a:t>Hypotheses on large vs. small interaction effect discrepancy: </a:t>
                </a:r>
              </a:p>
              <a:p>
                <a:pPr lvl="1"/>
                <a:r>
                  <a:rPr lang="en-US" sz="2400" dirty="0"/>
                  <a:t>Correlation effects between </a:t>
                </a:r>
                <a:r>
                  <a:rPr lang="en-US" sz="2400" dirty="0" err="1"/>
                  <a:t>k</a:t>
                </a:r>
                <a:r>
                  <a:rPr lang="en-US" sz="2400" baseline="-25000" dirty="0" err="1"/>
                  <a:t>eff</a:t>
                </a:r>
                <a:r>
                  <a:rPr lang="en-US" sz="2400" dirty="0"/>
                  <a:t> cycles – do we see the effect increase if we increase correlation?</a:t>
                </a:r>
              </a:p>
              <a:p>
                <a:pPr lvl="1"/>
                <a:r>
                  <a:rPr lang="en-US" sz="2400" dirty="0"/>
                  <a:t>Estimator allows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𝑖</m:t>
                        </m:r>
                      </m:sub>
                    </m:sSub>
                    <m:r>
                      <a:rPr lang="en-US" sz="2400" i="1">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oMath>
                </a14:m>
                <a:r>
                  <a:rPr lang="en-US" sz="2400" dirty="0"/>
                  <a:t> – do estimators that uphold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a14:m>
                <a:r>
                  <a:rPr lang="en-US" sz="2400" dirty="0"/>
                  <a:t> show this effect?</a:t>
                </a:r>
              </a:p>
            </p:txBody>
          </p:sp>
        </mc:Choice>
        <mc:Fallback>
          <p:sp>
            <p:nvSpPr>
              <p:cNvPr id="3" name="Content Placeholder 2">
                <a:extLst>
                  <a:ext uri="{FF2B5EF4-FFF2-40B4-BE49-F238E27FC236}">
                    <a16:creationId xmlns:a16="http://schemas.microsoft.com/office/drawing/2014/main" id="{BDA906B4-4F44-CE7F-B3D9-9F7459A083C7}"/>
                  </a:ext>
                </a:extLst>
              </p:cNvPr>
              <p:cNvSpPr>
                <a:spLocks noGrp="1" noRot="1" noChangeAspect="1" noMove="1" noResize="1" noEditPoints="1" noAdjustHandles="1" noChangeArrowheads="1" noChangeShapeType="1" noTextEdit="1"/>
              </p:cNvSpPr>
              <p:nvPr>
                <p:ph idx="1"/>
              </p:nvPr>
            </p:nvSpPr>
            <p:spPr>
              <a:blipFill>
                <a:blip r:embed="rId2"/>
                <a:stretch>
                  <a:fillRect l="-777" t="-1813" r="-777"/>
                </a:stretch>
              </a:blipFill>
            </p:spPr>
            <p:txBody>
              <a:bodyPr/>
              <a:lstStyle/>
              <a:p>
                <a:r>
                  <a:rPr lang="en-US">
                    <a:noFill/>
                  </a:rPr>
                  <a:t> </a:t>
                </a:r>
              </a:p>
            </p:txBody>
          </p:sp>
        </mc:Fallback>
      </mc:AlternateContent>
    </p:spTree>
    <p:extLst>
      <p:ext uri="{BB962C8B-B14F-4D97-AF65-F5344CB8AC3E}">
        <p14:creationId xmlns:p14="http://schemas.microsoft.com/office/powerpoint/2010/main" val="2257238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D50E-0923-B52D-5E99-AFA623677D4D}"/>
              </a:ext>
            </a:extLst>
          </p:cNvPr>
          <p:cNvSpPr>
            <a:spLocks noGrp="1"/>
          </p:cNvSpPr>
          <p:nvPr>
            <p:ph type="title"/>
          </p:nvPr>
        </p:nvSpPr>
        <p:spPr/>
        <p:txBody>
          <a:bodyPr>
            <a:normAutofit fontScale="90000"/>
          </a:bodyPr>
          <a:lstStyle/>
          <a:p>
            <a:r>
              <a:rPr lang="en-US" dirty="0"/>
              <a:t>In Conclusion… </a:t>
            </a:r>
          </a:p>
        </p:txBody>
      </p:sp>
      <p:sp>
        <p:nvSpPr>
          <p:cNvPr id="3" name="Content Placeholder 2">
            <a:extLst>
              <a:ext uri="{FF2B5EF4-FFF2-40B4-BE49-F238E27FC236}">
                <a16:creationId xmlns:a16="http://schemas.microsoft.com/office/drawing/2014/main" id="{8F85F1C5-DC1D-ED1C-D26F-9B3099E266F4}"/>
              </a:ext>
            </a:extLst>
          </p:cNvPr>
          <p:cNvSpPr>
            <a:spLocks noGrp="1"/>
          </p:cNvSpPr>
          <p:nvPr>
            <p:ph idx="1"/>
          </p:nvPr>
        </p:nvSpPr>
        <p:spPr>
          <a:xfrm>
            <a:off x="382814" y="947450"/>
            <a:ext cx="11426372" cy="5739099"/>
          </a:xfrm>
        </p:spPr>
        <p:txBody>
          <a:bodyPr/>
          <a:lstStyle/>
          <a:p>
            <a:pPr>
              <a:spcBef>
                <a:spcPts val="2600"/>
              </a:spcBef>
            </a:pPr>
            <a:r>
              <a:rPr lang="en-US" sz="2100" dirty="0"/>
              <a:t>Variance deconvolution is a novel approach for sampling-based UQ and GSA.</a:t>
            </a:r>
          </a:p>
          <a:p>
            <a:pPr>
              <a:spcBef>
                <a:spcPts val="2600"/>
              </a:spcBef>
            </a:pPr>
            <a:r>
              <a:rPr lang="en-US" sz="2100" dirty="0"/>
              <a:t>I have analyzed and compared the statistical properties of the developed estimators and those of a standard approach.</a:t>
            </a:r>
          </a:p>
          <a:p>
            <a:pPr>
              <a:spcBef>
                <a:spcPts val="2600"/>
              </a:spcBef>
            </a:pPr>
            <a:r>
              <a:rPr lang="en-US" sz="2100" dirty="0"/>
              <a:t>Variance deconvolution was shown to be accurate with analytical test cases and was tested with various physics models and quantities of interest.</a:t>
            </a:r>
          </a:p>
          <a:p>
            <a:pPr>
              <a:spcBef>
                <a:spcPts val="2600"/>
              </a:spcBef>
            </a:pPr>
            <a:r>
              <a:rPr lang="en-US" sz="2100" dirty="0"/>
              <a:t>Variance deconvolution has been shown theoretically and numerically to be more computationally efficient than a standard sampling approach for UQ and for many cases for GSA.</a:t>
            </a:r>
          </a:p>
          <a:p>
            <a:pPr>
              <a:spcBef>
                <a:spcPts val="2600"/>
              </a:spcBef>
            </a:pPr>
            <a:r>
              <a:rPr lang="en-US" sz="2100" dirty="0"/>
              <a:t>I implemented variance deconvolution in multiple Monte Carlo radiation transport codebases and developed a stand-alone python module for wrapper functionality around existing stochastic computational codes.</a:t>
            </a:r>
          </a:p>
          <a:p>
            <a:pPr>
              <a:spcBef>
                <a:spcPts val="2600"/>
              </a:spcBef>
            </a:pPr>
            <a:r>
              <a:rPr lang="en-US" sz="2100" dirty="0"/>
              <a:t>I, along with colleagues, published and presented on this work in journals and conferences relevant for computational mathematics and nuclear science and engineering.</a:t>
            </a:r>
          </a:p>
        </p:txBody>
      </p:sp>
    </p:spTree>
    <p:extLst>
      <p:ext uri="{BB962C8B-B14F-4D97-AF65-F5344CB8AC3E}">
        <p14:creationId xmlns:p14="http://schemas.microsoft.com/office/powerpoint/2010/main" val="302405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1FE8-6C63-8048-8469-E7FEACB2B5B5}"/>
              </a:ext>
            </a:extLst>
          </p:cNvPr>
          <p:cNvSpPr>
            <a:spLocks noGrp="1"/>
          </p:cNvSpPr>
          <p:nvPr>
            <p:ph type="title"/>
          </p:nvPr>
        </p:nvSpPr>
        <p:spPr/>
        <p:txBody>
          <a:bodyPr>
            <a:normAutofit fontScale="90000"/>
          </a:bodyPr>
          <a:lstStyle/>
          <a:p>
            <a:r>
              <a:rPr lang="en-US" dirty="0"/>
              <a:t>Full list of publications related to this work</a:t>
            </a:r>
          </a:p>
        </p:txBody>
      </p:sp>
      <p:sp>
        <p:nvSpPr>
          <p:cNvPr id="3" name="Content Placeholder 2">
            <a:extLst>
              <a:ext uri="{FF2B5EF4-FFF2-40B4-BE49-F238E27FC236}">
                <a16:creationId xmlns:a16="http://schemas.microsoft.com/office/drawing/2014/main" id="{F2D77573-75E8-3A84-223F-2DEEF4F8D1C4}"/>
              </a:ext>
            </a:extLst>
          </p:cNvPr>
          <p:cNvSpPr>
            <a:spLocks noGrp="1"/>
          </p:cNvSpPr>
          <p:nvPr>
            <p:ph idx="1"/>
          </p:nvPr>
        </p:nvSpPr>
        <p:spPr>
          <a:xfrm>
            <a:off x="402771" y="1089212"/>
            <a:ext cx="11426372" cy="5664128"/>
          </a:xfrm>
        </p:spPr>
        <p:txBody>
          <a:bodyPr/>
          <a:lstStyle/>
          <a:p>
            <a:pPr marL="457200" indent="-457200" algn="just">
              <a:buFont typeface="+mj-lt"/>
              <a:buAutoNum type="arabicPeriod"/>
            </a:pPr>
            <a:r>
              <a:rPr lang="en-US" sz="1600" dirty="0"/>
              <a:t>K.B. Clements, T.S. Palmer, and I. </a:t>
            </a:r>
            <a:r>
              <a:rPr lang="en-US" sz="1600" dirty="0" err="1"/>
              <a:t>Variansyah</a:t>
            </a:r>
            <a:r>
              <a:rPr lang="en-US" sz="1600" dirty="0"/>
              <a:t>, “Monte Carlo Sensitivity Analysis for the C5G7 Benchmark,” Accepted with minor revisions to </a:t>
            </a:r>
            <a:r>
              <a:rPr lang="en-US" sz="1600" i="1" dirty="0"/>
              <a:t>The International Conference on Mathematics and Computational Methods Applied to Nuclear Science and Engineering (M&amp;C)</a:t>
            </a:r>
            <a:r>
              <a:rPr lang="en-US" sz="1600" dirty="0"/>
              <a:t>, Apr. 2025, Denver, CO.</a:t>
            </a:r>
          </a:p>
          <a:p>
            <a:pPr marL="457200" indent="-457200" algn="just">
              <a:buFont typeface="+mj-lt"/>
              <a:buAutoNum type="arabicPeriod"/>
            </a:pPr>
            <a:r>
              <a:rPr lang="en-US" sz="1600" dirty="0"/>
              <a:t>K.B. Clements and T.S. Palmer, “Sampling-based sensitivity indices for stochastic solvers with application to Monte Carlo radiation transport,” Draft for submission to </a:t>
            </a:r>
            <a:r>
              <a:rPr lang="en-US" sz="1600" i="1" dirty="0"/>
              <a:t>Journal of Computational Physics</a:t>
            </a:r>
            <a:r>
              <a:rPr lang="en-US" sz="1600" dirty="0"/>
              <a:t>.</a:t>
            </a:r>
          </a:p>
          <a:p>
            <a:pPr marL="457200" indent="-457200" algn="just">
              <a:buFont typeface="+mj-lt"/>
              <a:buAutoNum type="arabicPeriod"/>
            </a:pPr>
            <a:r>
              <a:rPr lang="en-US" sz="1600" dirty="0"/>
              <a:t>K.B. Clements, G. Geraci, A.J. Olson, and T.S. Palmer, “A Variance Deconvolution Estimator for Efficient Uncertainty Quantification in Monte Carlo Radiation Transport Applications,” </a:t>
            </a:r>
            <a:r>
              <a:rPr lang="en-US" sz="1600" i="1" dirty="0"/>
              <a:t>Journal of Quantitative Spectroscopy and Radiative Transfer</a:t>
            </a:r>
            <a:r>
              <a:rPr lang="en-US" sz="1600" dirty="0"/>
              <a:t>, Jun. 2024, </a:t>
            </a:r>
            <a:r>
              <a:rPr lang="en-US" sz="1600" dirty="0" err="1"/>
              <a:t>doi</a:t>
            </a:r>
            <a:r>
              <a:rPr lang="en-US" sz="1600" dirty="0"/>
              <a:t>: 10.1016/j.jqsrt.2024.108958.</a:t>
            </a:r>
          </a:p>
          <a:p>
            <a:pPr marL="457200" indent="-457200" algn="just">
              <a:buFont typeface="+mj-lt"/>
              <a:buAutoNum type="arabicPeriod"/>
            </a:pPr>
            <a:r>
              <a:rPr lang="en-US" sz="1600" dirty="0"/>
              <a:t>J.P. Morgan </a:t>
            </a:r>
            <a:r>
              <a:rPr lang="en-US" sz="1600" i="1" dirty="0"/>
              <a:t>et al.</a:t>
            </a:r>
            <a:r>
              <a:rPr lang="en-US" sz="1600" dirty="0"/>
              <a:t>, “Journal of Open Source Software: Monte Carlo / Dynamic Code (MC/DC): An accelerated Python package for fully transient neutron transport and rapid methods development,” </a:t>
            </a:r>
            <a:r>
              <a:rPr lang="en-US" sz="1600" i="1" dirty="0"/>
              <a:t>Journal of Open Source Software</a:t>
            </a:r>
            <a:r>
              <a:rPr lang="en-US" sz="1600" dirty="0"/>
              <a:t>, Mar. 2024, [Online]. Available:          	 https://</a:t>
            </a:r>
            <a:r>
              <a:rPr lang="en-US" sz="1600" dirty="0" err="1"/>
              <a:t>joss.theoj.org</a:t>
            </a:r>
            <a:r>
              <a:rPr lang="en-US" sz="1600" dirty="0"/>
              <a:t>/papers/2974750fe1da49e79bc155f1171263d9</a:t>
            </a:r>
          </a:p>
          <a:p>
            <a:pPr marL="457200" indent="-457200" algn="just">
              <a:buFont typeface="+mj-lt"/>
              <a:buAutoNum type="arabicPeriod"/>
            </a:pPr>
            <a:r>
              <a:rPr lang="en-US" sz="1600" dirty="0"/>
              <a:t>K.B. Clements, G. Geraci, A.J. Olson, and T.S. Palmer, “Global sensitivity analysis in Monte Carlo radiation transport’’, in </a:t>
            </a:r>
            <a:r>
              <a:rPr lang="en-US" sz="1600" i="1" dirty="0"/>
              <a:t>The International Conference on Mathematics and Computational Methods Applied to Nuclear Science and Engineering (M&amp;C)</a:t>
            </a:r>
            <a:r>
              <a:rPr lang="en-US" sz="1600" dirty="0"/>
              <a:t>, Aug. 2023, Niagara Falls, Canada.</a:t>
            </a:r>
          </a:p>
          <a:p>
            <a:pPr marL="457200" indent="-457200">
              <a:buFont typeface="+mj-lt"/>
              <a:buAutoNum type="arabicPeriod"/>
            </a:pPr>
            <a:r>
              <a:rPr lang="en-US" sz="1600" dirty="0"/>
              <a:t>A.J. Olson, K.B. Clements, and J.M. </a:t>
            </a:r>
            <a:r>
              <a:rPr lang="en-US" sz="1600" dirty="0" err="1"/>
              <a:t>Petticrew</a:t>
            </a:r>
            <a:r>
              <a:rPr lang="en-US" sz="1600" dirty="0"/>
              <a:t>, “A sampling-based approach to solve Sobol' indices using variance deconvolution for arbitrary uncertainty distributions’’, in </a:t>
            </a:r>
            <a:r>
              <a:rPr lang="en-US" sz="1600" i="1" dirty="0"/>
              <a:t>Transactions of the American Nuclear Society</a:t>
            </a:r>
            <a:r>
              <a:rPr lang="en-US" sz="1600" dirty="0"/>
              <a:t>, Nov. 2022, pp. 450-453. </a:t>
            </a:r>
            <a:r>
              <a:rPr lang="en-US" sz="1600" dirty="0" err="1"/>
              <a:t>doi</a:t>
            </a:r>
            <a:r>
              <a:rPr lang="en-US" sz="1600" dirty="0"/>
              <a:t>: 10.13182/T127-39783.</a:t>
            </a:r>
          </a:p>
          <a:p>
            <a:pPr marL="457200" indent="-457200">
              <a:buFont typeface="+mj-lt"/>
              <a:buAutoNum type="arabicPeriod"/>
            </a:pPr>
            <a:r>
              <a:rPr lang="en-US" sz="1600" dirty="0"/>
              <a:t>K.B. Clements, G. Geraci, and A.J. Olson, "Numerical investigation on the performance of a variance deconvolution estimator’’ in </a:t>
            </a:r>
            <a:r>
              <a:rPr lang="en-US" sz="1600" i="1" dirty="0"/>
              <a:t>Transactions of the American Nuclear Society</a:t>
            </a:r>
            <a:r>
              <a:rPr lang="en-US" sz="1600" dirty="0"/>
              <a:t>, Jun. 2022, pp. 344-347. </a:t>
            </a:r>
            <a:r>
              <a:rPr lang="en-US" sz="1600" dirty="0" err="1"/>
              <a:t>doi</a:t>
            </a:r>
            <a:r>
              <a:rPr lang="en-US" sz="1600" dirty="0"/>
              <a:t>: 10.13182/T126-38365. </a:t>
            </a:r>
          </a:p>
        </p:txBody>
      </p:sp>
      <p:sp>
        <p:nvSpPr>
          <p:cNvPr id="4" name="5-Point Star 3">
            <a:extLst>
              <a:ext uri="{FF2B5EF4-FFF2-40B4-BE49-F238E27FC236}">
                <a16:creationId xmlns:a16="http://schemas.microsoft.com/office/drawing/2014/main" id="{52390F6A-7794-D237-7234-803F825E477E}"/>
              </a:ext>
            </a:extLst>
          </p:cNvPr>
          <p:cNvSpPr/>
          <p:nvPr/>
        </p:nvSpPr>
        <p:spPr>
          <a:xfrm rot="20858680">
            <a:off x="42912" y="973606"/>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49F0C8BB-222E-BC38-2F39-2967F9F7C746}"/>
              </a:ext>
            </a:extLst>
          </p:cNvPr>
          <p:cNvSpPr/>
          <p:nvPr/>
        </p:nvSpPr>
        <p:spPr>
          <a:xfrm rot="20858680">
            <a:off x="49078" y="1761675"/>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1A0C15D2-545D-A5FF-D8F3-FA520A76908B}"/>
              </a:ext>
            </a:extLst>
          </p:cNvPr>
          <p:cNvSpPr/>
          <p:nvPr/>
        </p:nvSpPr>
        <p:spPr>
          <a:xfrm rot="20858680">
            <a:off x="42914" y="2415741"/>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F69650C8-EB4E-AAF1-975C-6EAEAB451D52}"/>
              </a:ext>
            </a:extLst>
          </p:cNvPr>
          <p:cNvSpPr/>
          <p:nvPr/>
        </p:nvSpPr>
        <p:spPr>
          <a:xfrm rot="20858680">
            <a:off x="38059" y="4070758"/>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864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9F74-EF65-716D-FD4C-C47C64E90302}"/>
              </a:ext>
            </a:extLst>
          </p:cNvPr>
          <p:cNvSpPr>
            <a:spLocks noGrp="1"/>
          </p:cNvSpPr>
          <p:nvPr>
            <p:ph type="title"/>
          </p:nvPr>
        </p:nvSpPr>
        <p:spPr/>
        <p:txBody>
          <a:bodyPr>
            <a:normAutofit fontScale="90000"/>
          </a:bodyPr>
          <a:lstStyle/>
          <a:p>
            <a:r>
              <a:rPr lang="en-US" dirty="0"/>
              <a:t>Opportunities for future work</a:t>
            </a:r>
          </a:p>
        </p:txBody>
      </p:sp>
      <p:sp>
        <p:nvSpPr>
          <p:cNvPr id="3" name="Content Placeholder 2">
            <a:extLst>
              <a:ext uri="{FF2B5EF4-FFF2-40B4-BE49-F238E27FC236}">
                <a16:creationId xmlns:a16="http://schemas.microsoft.com/office/drawing/2014/main" id="{DA421D88-45FE-4A92-2424-61138B2FE491}"/>
              </a:ext>
            </a:extLst>
          </p:cNvPr>
          <p:cNvSpPr>
            <a:spLocks noGrp="1"/>
          </p:cNvSpPr>
          <p:nvPr>
            <p:ph idx="1"/>
          </p:nvPr>
        </p:nvSpPr>
        <p:spPr/>
        <p:txBody>
          <a:bodyPr/>
          <a:lstStyle/>
          <a:p>
            <a:pPr marL="457200" indent="-457200">
              <a:buFont typeface="+mj-lt"/>
              <a:buAutoNum type="arabicPeriod"/>
            </a:pPr>
            <a:r>
              <a:rPr lang="en-US" dirty="0"/>
              <a:t>Analyzing correlated input parameters, particularly nuclear data uncertainty.</a:t>
            </a:r>
          </a:p>
          <a:p>
            <a:pPr marL="457200" indent="-457200">
              <a:buFont typeface="+mj-lt"/>
              <a:buAutoNum type="arabicPeriod"/>
            </a:pPr>
            <a:endParaRPr lang="en-US" dirty="0"/>
          </a:p>
          <a:p>
            <a:pPr marL="457200" indent="-457200">
              <a:buFont typeface="+mj-lt"/>
              <a:buAutoNum type="arabicPeriod"/>
            </a:pPr>
            <a:r>
              <a:rPr lang="en-US" dirty="0"/>
              <a:t>Computational cost optimization, including development of a feasible pilot-study approach that could find the optimal balance between parameter realizations and solver realizations.</a:t>
            </a:r>
          </a:p>
          <a:p>
            <a:pPr marL="457200" indent="-457200">
              <a:buFont typeface="+mj-lt"/>
              <a:buAutoNum type="arabicPeriod"/>
            </a:pPr>
            <a:endParaRPr lang="en-US" dirty="0"/>
          </a:p>
          <a:p>
            <a:pPr marL="457200" indent="-457200">
              <a:buFont typeface="+mj-lt"/>
              <a:buAutoNum type="arabicPeriod"/>
            </a:pPr>
            <a:r>
              <a:rPr lang="en-US" dirty="0"/>
              <a:t>UQ and GSA for time-dependent radiation transport problems, which could see similar correlation effects to the </a:t>
            </a:r>
            <a:r>
              <a:rPr lang="en-US" dirty="0" err="1"/>
              <a:t>k</a:t>
            </a:r>
            <a:r>
              <a:rPr lang="en-US" baseline="-25000" dirty="0" err="1"/>
              <a:t>eff</a:t>
            </a:r>
            <a:r>
              <a:rPr lang="en-US" dirty="0"/>
              <a:t> problem.</a:t>
            </a:r>
          </a:p>
          <a:p>
            <a:pPr marL="457200" indent="-457200">
              <a:buFont typeface="+mj-lt"/>
              <a:buAutoNum type="arabicPeriod"/>
            </a:pPr>
            <a:endParaRPr lang="en-US" dirty="0"/>
          </a:p>
          <a:p>
            <a:pPr marL="457200" indent="-457200">
              <a:buFont typeface="+mj-lt"/>
              <a:buAutoNum type="arabicPeriod"/>
            </a:pPr>
            <a:r>
              <a:rPr lang="en-US" dirty="0"/>
              <a:t>Runtime comparison of parallelization over parameter evaluations vs over particle histories in Monte Carlo Dynamic Code.</a:t>
            </a:r>
          </a:p>
        </p:txBody>
      </p:sp>
    </p:spTree>
    <p:extLst>
      <p:ext uri="{BB962C8B-B14F-4D97-AF65-F5344CB8AC3E}">
        <p14:creationId xmlns:p14="http://schemas.microsoft.com/office/powerpoint/2010/main" val="31198066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5E41-14D7-A1C7-B128-F47F5AB7889F}"/>
              </a:ext>
            </a:extLst>
          </p:cNvPr>
          <p:cNvSpPr>
            <a:spLocks noGrp="1"/>
          </p:cNvSpPr>
          <p:nvPr>
            <p:ph type="title"/>
          </p:nvPr>
        </p:nvSpPr>
        <p:spPr/>
        <p:txBody>
          <a:bodyPr>
            <a:normAutofit fontScale="90000"/>
          </a:bodyPr>
          <a:lstStyle/>
          <a:p>
            <a:r>
              <a:rPr lang="en-US" dirty="0"/>
              <a:t>Acknowledgements and Logos</a:t>
            </a:r>
          </a:p>
        </p:txBody>
      </p:sp>
      <p:sp>
        <p:nvSpPr>
          <p:cNvPr id="3" name="Content Placeholder 2">
            <a:extLst>
              <a:ext uri="{FF2B5EF4-FFF2-40B4-BE49-F238E27FC236}">
                <a16:creationId xmlns:a16="http://schemas.microsoft.com/office/drawing/2014/main" id="{C93D4F25-99EB-D6B5-D33D-A58D0A1ED200}"/>
              </a:ext>
            </a:extLst>
          </p:cNvPr>
          <p:cNvSpPr>
            <a:spLocks noGrp="1"/>
          </p:cNvSpPr>
          <p:nvPr>
            <p:ph idx="1"/>
          </p:nvPr>
        </p:nvSpPr>
        <p:spPr>
          <a:xfrm>
            <a:off x="402771" y="1089213"/>
            <a:ext cx="11426372" cy="501984"/>
          </a:xfrm>
        </p:spPr>
        <p:txBody>
          <a:bodyPr/>
          <a:lstStyle/>
          <a:p>
            <a:pPr marL="0" indent="0" algn="ctr">
              <a:buNone/>
            </a:pPr>
            <a:r>
              <a:rPr lang="en-US" dirty="0"/>
              <a:t>The Center for Exascale Monte Carlo Neutron Transport (</a:t>
            </a:r>
            <a:r>
              <a:rPr lang="en-US" dirty="0" err="1"/>
              <a:t>CEMeNT</a:t>
            </a:r>
            <a:r>
              <a:rPr lang="en-US" dirty="0"/>
              <a:t>)</a:t>
            </a:r>
          </a:p>
        </p:txBody>
      </p:sp>
      <p:pic>
        <p:nvPicPr>
          <p:cNvPr id="4" name="Picture 2" descr="Seattle University">
            <a:extLst>
              <a:ext uri="{FF2B5EF4-FFF2-40B4-BE49-F238E27FC236}">
                <a16:creationId xmlns:a16="http://schemas.microsoft.com/office/drawing/2014/main" id="{F70F8FCE-EC58-7A50-D5B9-88B6F3AA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3457" y="1720802"/>
            <a:ext cx="889116" cy="996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ty of Noter Dame">
            <a:extLst>
              <a:ext uri="{FF2B5EF4-FFF2-40B4-BE49-F238E27FC236}">
                <a16:creationId xmlns:a16="http://schemas.microsoft.com/office/drawing/2014/main" id="{5D04BF37-3013-9DE4-E1EB-5CB8B5B1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243" y="2769935"/>
            <a:ext cx="1124783" cy="1012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rth Carolina State University">
            <a:extLst>
              <a:ext uri="{FF2B5EF4-FFF2-40B4-BE49-F238E27FC236}">
                <a16:creationId xmlns:a16="http://schemas.microsoft.com/office/drawing/2014/main" id="{0112A074-D293-E7E7-8638-73C936B4E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412" y="2830372"/>
            <a:ext cx="2367567" cy="1139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Oregon State University">
            <a:extLst>
              <a:ext uri="{FF2B5EF4-FFF2-40B4-BE49-F238E27FC236}">
                <a16:creationId xmlns:a16="http://schemas.microsoft.com/office/drawing/2014/main" id="{711F9CF3-593D-D05C-B546-B99398A90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41" y="1787743"/>
            <a:ext cx="2531953" cy="808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C0530E6-109E-5C83-7664-A28ABDCC9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71" y="1613308"/>
            <a:ext cx="5026225" cy="243412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2841951-6DDD-1564-81BA-A641D89162E5}"/>
              </a:ext>
            </a:extLst>
          </p:cNvPr>
          <p:cNvSpPr txBox="1">
            <a:spLocks/>
          </p:cNvSpPr>
          <p:nvPr/>
        </p:nvSpPr>
        <p:spPr>
          <a:xfrm>
            <a:off x="524899" y="4460634"/>
            <a:ext cx="4216972" cy="748851"/>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High performance computing resources and support </a:t>
            </a:r>
          </a:p>
        </p:txBody>
      </p:sp>
      <p:pic>
        <p:nvPicPr>
          <p:cNvPr id="10" name="Picture 8" descr="Senior Administrative Specialist, Office of Goverment &amp; External Affairs in Livermore ...">
            <a:extLst>
              <a:ext uri="{FF2B5EF4-FFF2-40B4-BE49-F238E27FC236}">
                <a16:creationId xmlns:a16="http://schemas.microsoft.com/office/drawing/2014/main" id="{5D46BFE7-761F-1FFC-9C8E-8180F85CF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062" y="5244692"/>
            <a:ext cx="4818645" cy="928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ional Nuclear Safety Administration">
            <a:extLst>
              <a:ext uri="{FF2B5EF4-FFF2-40B4-BE49-F238E27FC236}">
                <a16:creationId xmlns:a16="http://schemas.microsoft.com/office/drawing/2014/main" id="{A0EDE9DE-966E-F249-819F-8D65C03253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2738" y="2931035"/>
            <a:ext cx="2435318" cy="93861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53561E4-1C49-CFF6-B705-A2BAD263706F}"/>
              </a:ext>
            </a:extLst>
          </p:cNvPr>
          <p:cNvSpPr txBox="1">
            <a:spLocks/>
          </p:cNvSpPr>
          <p:nvPr/>
        </p:nvSpPr>
        <p:spPr>
          <a:xfrm>
            <a:off x="7063396" y="4458994"/>
            <a:ext cx="4964660" cy="50198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Continued internship and support</a:t>
            </a:r>
          </a:p>
        </p:txBody>
      </p:sp>
      <p:pic>
        <p:nvPicPr>
          <p:cNvPr id="13" name="Picture 6" descr="Sandia National Laboratories – Wikipedia">
            <a:extLst>
              <a:ext uri="{FF2B5EF4-FFF2-40B4-BE49-F238E27FC236}">
                <a16:creationId xmlns:a16="http://schemas.microsoft.com/office/drawing/2014/main" id="{E1D391AF-6BB8-BE31-6E1A-20992E1FBF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5954" y="4960979"/>
            <a:ext cx="2956880" cy="1182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78583D6-C52D-81CC-5BDB-C6A30E714FFB}"/>
              </a:ext>
            </a:extLst>
          </p:cNvPr>
          <p:cNvSpPr txBox="1"/>
          <p:nvPr/>
        </p:nvSpPr>
        <p:spPr>
          <a:xfrm>
            <a:off x="0" y="6297561"/>
            <a:ext cx="4090220" cy="560439"/>
          </a:xfrm>
          <a:prstGeom prst="rect">
            <a:avLst/>
          </a:prstGeom>
        </p:spPr>
        <p:txBody>
          <a:bodyPr vert="horz" wrap="square" lIns="91440" tIns="45720" rIns="91440" bIns="45720" rtlCol="0">
            <a:noAutofit/>
          </a:bodyPr>
          <a:lstStyle/>
          <a:p>
            <a:pPr algn="l"/>
            <a:r>
              <a:rPr lang="en-US" sz="800" dirty="0">
                <a:latin typeface="Open Sans" panose="020B0606030504020204" pitchFamily="34" charset="0"/>
                <a:ea typeface="Open Sans" panose="020B0606030504020204" pitchFamily="34" charset="0"/>
                <a:cs typeface="Open Sans" panose="020B0606030504020204" pitchFamily="34" charset="0"/>
              </a:rPr>
              <a:t>This work was supported by the Center for Exascale Monte-Carlo Neutron Transport (CEMeNT), a PSAAP-III project funded by the Department of Energy, grant number DE-NA003967.</a:t>
            </a:r>
          </a:p>
        </p:txBody>
      </p:sp>
      <p:sp>
        <p:nvSpPr>
          <p:cNvPr id="16" name="TextBox 15">
            <a:extLst>
              <a:ext uri="{FF2B5EF4-FFF2-40B4-BE49-F238E27FC236}">
                <a16:creationId xmlns:a16="http://schemas.microsoft.com/office/drawing/2014/main" id="{A96ED69A-8221-9277-8A87-BDE42B2713B1}"/>
              </a:ext>
            </a:extLst>
          </p:cNvPr>
          <p:cNvSpPr txBox="1"/>
          <p:nvPr/>
        </p:nvSpPr>
        <p:spPr>
          <a:xfrm>
            <a:off x="7189284" y="6297561"/>
            <a:ext cx="5002716" cy="560439"/>
          </a:xfrm>
          <a:prstGeom prst="rect">
            <a:avLst/>
          </a:prstGeom>
        </p:spPr>
        <p:txBody>
          <a:bodyPr vert="horz" wrap="square" lIns="91440" tIns="45720" rIns="91440" bIns="45720" rtlCol="0">
            <a:noAutofit/>
          </a:bodyPr>
          <a:lstStyle/>
          <a:p>
            <a:pPr algn="l"/>
            <a:r>
              <a:rPr lang="en-US" sz="800" dirty="0">
                <a:latin typeface="Open Sans" panose="020B0606030504020204" pitchFamily="34" charset="0"/>
                <a:ea typeface="Open Sans" panose="020B0606030504020204" pitchFamily="34" charset="0"/>
                <a:cs typeface="Open Sans" panose="020B0606030504020204" pitchFamily="34" charset="0"/>
              </a:rPr>
              <a:t>Sandia National Laboratories is a </a:t>
            </a:r>
            <a:r>
              <a:rPr lang="en-US" sz="800" dirty="0" err="1">
                <a:latin typeface="Open Sans" panose="020B0606030504020204" pitchFamily="34" charset="0"/>
                <a:ea typeface="Open Sans" panose="020B0606030504020204" pitchFamily="34" charset="0"/>
                <a:cs typeface="Open Sans" panose="020B0606030504020204" pitchFamily="34" charset="0"/>
              </a:rPr>
              <a:t>multimission</a:t>
            </a:r>
            <a:r>
              <a:rPr lang="en-US" sz="800" dirty="0">
                <a:latin typeface="Open Sans" panose="020B0606030504020204" pitchFamily="34" charset="0"/>
                <a:ea typeface="Open Sans" panose="020B0606030504020204" pitchFamily="34" charset="0"/>
                <a:cs typeface="Open Sans" panose="020B0606030504020204" pitchFamily="34" charset="0"/>
              </a:rPr>
              <a:t> laboratory managed and operated by National Technology &amp;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993253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8E3C-D68A-6FE8-F29B-6652EA896927}"/>
              </a:ext>
            </a:extLst>
          </p:cNvPr>
          <p:cNvSpPr>
            <a:spLocks noGrp="1"/>
          </p:cNvSpPr>
          <p:nvPr>
            <p:ph type="title"/>
          </p:nvPr>
        </p:nvSpPr>
        <p:spPr/>
        <p:txBody>
          <a:bodyPr>
            <a:normAutofit fontScale="90000"/>
          </a:bodyPr>
          <a:lstStyle/>
          <a:p>
            <a:r>
              <a:rPr lang="en-US" dirty="0"/>
              <a:t>More acknowledgements</a:t>
            </a:r>
          </a:p>
        </p:txBody>
      </p:sp>
      <p:sp>
        <p:nvSpPr>
          <p:cNvPr id="3" name="Content Placeholder 2">
            <a:extLst>
              <a:ext uri="{FF2B5EF4-FFF2-40B4-BE49-F238E27FC236}">
                <a16:creationId xmlns:a16="http://schemas.microsoft.com/office/drawing/2014/main" id="{CED5F03F-4C82-5013-FF2C-AF342069B8C4}"/>
              </a:ext>
            </a:extLst>
          </p:cNvPr>
          <p:cNvSpPr>
            <a:spLocks noGrp="1"/>
          </p:cNvSpPr>
          <p:nvPr>
            <p:ph idx="1"/>
          </p:nvPr>
        </p:nvSpPr>
        <p:spPr>
          <a:xfrm>
            <a:off x="402771" y="1089213"/>
            <a:ext cx="3860619" cy="3037018"/>
          </a:xfrm>
        </p:spPr>
        <p:txBody>
          <a:bodyPr/>
          <a:lstStyle/>
          <a:p>
            <a:pPr marL="0" indent="0">
              <a:buNone/>
            </a:pPr>
            <a:r>
              <a:rPr lang="en-US" u="sng" dirty="0"/>
              <a:t>The committee</a:t>
            </a:r>
          </a:p>
          <a:p>
            <a:r>
              <a:rPr lang="en-US" dirty="0"/>
              <a:t>Dr. Todd Palmer</a:t>
            </a:r>
          </a:p>
          <a:p>
            <a:r>
              <a:rPr lang="en-US" dirty="0"/>
              <a:t>Dr. Kyle Niemeyer</a:t>
            </a:r>
          </a:p>
          <a:p>
            <a:r>
              <a:rPr lang="en-US" dirty="0"/>
              <a:t>Dr. Izabela </a:t>
            </a:r>
            <a:r>
              <a:rPr lang="en-US" dirty="0" err="1"/>
              <a:t>Gutowska</a:t>
            </a:r>
            <a:endParaRPr lang="en-US" dirty="0"/>
          </a:p>
          <a:p>
            <a:r>
              <a:rPr lang="en-US" dirty="0"/>
              <a:t>Dr. </a:t>
            </a:r>
            <a:r>
              <a:rPr lang="en-US" dirty="0" err="1"/>
              <a:t>Tianyi</a:t>
            </a:r>
            <a:r>
              <a:rPr lang="en-US" dirty="0"/>
              <a:t> Chen</a:t>
            </a:r>
          </a:p>
          <a:p>
            <a:r>
              <a:rPr lang="en-US" dirty="0"/>
              <a:t>Dr. Mike Bailey</a:t>
            </a:r>
          </a:p>
        </p:txBody>
      </p:sp>
      <p:pic>
        <p:nvPicPr>
          <p:cNvPr id="4" name="Picture 3" descr="Text, logo&#10;&#10;Description automatically generated">
            <a:extLst>
              <a:ext uri="{FF2B5EF4-FFF2-40B4-BE49-F238E27FC236}">
                <a16:creationId xmlns:a16="http://schemas.microsoft.com/office/drawing/2014/main" id="{0426F019-ABF0-FA95-B9E3-7C884331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05" y="4535819"/>
            <a:ext cx="2646371" cy="1232968"/>
          </a:xfrm>
          <a:prstGeom prst="rect">
            <a:avLst/>
          </a:prstGeom>
        </p:spPr>
      </p:pic>
      <p:sp>
        <p:nvSpPr>
          <p:cNvPr id="5" name="TextBox 4">
            <a:extLst>
              <a:ext uri="{FF2B5EF4-FFF2-40B4-BE49-F238E27FC236}">
                <a16:creationId xmlns:a16="http://schemas.microsoft.com/office/drawing/2014/main" id="{E52E10E1-46D7-C5A8-EF38-77B3F680A578}"/>
              </a:ext>
            </a:extLst>
          </p:cNvPr>
          <p:cNvSpPr txBox="1"/>
          <p:nvPr/>
        </p:nvSpPr>
        <p:spPr>
          <a:xfrm>
            <a:off x="114300" y="5647460"/>
            <a:ext cx="4149090" cy="1061829"/>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The Radiation Transport and Reactor Physics research group, past and present</a:t>
            </a:r>
          </a:p>
        </p:txBody>
      </p:sp>
    </p:spTree>
    <p:extLst>
      <p:ext uri="{BB962C8B-B14F-4D97-AF65-F5344CB8AC3E}">
        <p14:creationId xmlns:p14="http://schemas.microsoft.com/office/powerpoint/2010/main" val="3145891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Uncertainty Quantification (UQ)</a:t>
            </a:r>
          </a:p>
        </p:txBody>
      </p:sp>
      <p:pic>
        <p:nvPicPr>
          <p:cNvPr id="11" name="Picture 10">
            <a:extLst>
              <a:ext uri="{FF2B5EF4-FFF2-40B4-BE49-F238E27FC236}">
                <a16:creationId xmlns:a16="http://schemas.microsoft.com/office/drawing/2014/main" id="{BFC34B83-063B-2EBA-61A7-235C23EA6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55" y="1707663"/>
            <a:ext cx="5852545" cy="3442674"/>
          </a:xfrm>
          <a:prstGeom prst="rect">
            <a:avLst/>
          </a:prstGeom>
        </p:spPr>
      </p:pic>
      <p:sp>
        <p:nvSpPr>
          <p:cNvPr id="13" name="TextBox 12">
            <a:extLst>
              <a:ext uri="{FF2B5EF4-FFF2-40B4-BE49-F238E27FC236}">
                <a16:creationId xmlns:a16="http://schemas.microsoft.com/office/drawing/2014/main" id="{F52C7643-D3DF-5311-A213-5D8124C969A6}"/>
              </a:ext>
            </a:extLst>
          </p:cNvPr>
          <p:cNvSpPr txBox="1"/>
          <p:nvPr/>
        </p:nvSpPr>
        <p:spPr>
          <a:xfrm>
            <a:off x="98198" y="5264637"/>
            <a:ext cx="6143058"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Forward uncertainty propagation </a:t>
            </a:r>
            <a:r>
              <a:rPr lang="en-US" dirty="0">
                <a:latin typeface="Arial" panose="020B0604020202020204" pitchFamily="34" charset="0"/>
                <a:cs typeface="Arial" panose="020B0604020202020204" pitchFamily="34" charset="0"/>
              </a:rPr>
              <a:t>in computational models</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a:t>
            </a:r>
          </a:p>
        </p:txBody>
      </p:sp>
      <p:sp>
        <p:nvSpPr>
          <p:cNvPr id="6" name="Content Placeholder 2">
            <a:extLst>
              <a:ext uri="{FF2B5EF4-FFF2-40B4-BE49-F238E27FC236}">
                <a16:creationId xmlns:a16="http://schemas.microsoft.com/office/drawing/2014/main" id="{C17CC2C7-96D9-8134-A0E0-A66B20292512}"/>
              </a:ext>
            </a:extLst>
          </p:cNvPr>
          <p:cNvSpPr>
            <a:spLocks noGrp="1"/>
          </p:cNvSpPr>
          <p:nvPr>
            <p:ph idx="1"/>
          </p:nvPr>
        </p:nvSpPr>
        <p:spPr>
          <a:xfrm>
            <a:off x="6591641" y="1583136"/>
            <a:ext cx="5356904" cy="4408261"/>
          </a:xfrm>
        </p:spPr>
        <p:txBody>
          <a:bodyPr>
            <a:normAutofit/>
          </a:bodyPr>
          <a:lstStyle/>
          <a:p>
            <a:pPr marL="0" indent="0">
              <a:buNone/>
            </a:pPr>
            <a:r>
              <a:rPr lang="en-US" sz="2000" u="sng" dirty="0">
                <a:latin typeface="Arial" panose="020B0604020202020204" pitchFamily="34" charset="0"/>
                <a:cs typeface="Arial" panose="020B0604020202020204" pitchFamily="34" charset="0"/>
              </a:rPr>
              <a:t>Uncertainty propagation and analysis</a:t>
            </a:r>
            <a:endParaRPr lang="en-US" sz="2000" dirty="0"/>
          </a:p>
          <a:p>
            <a:r>
              <a:rPr lang="en-US" sz="2000" dirty="0"/>
              <a:t>Assume accurate model (</a:t>
            </a:r>
            <a:r>
              <a:rPr lang="en-US" sz="2000" i="1" dirty="0"/>
              <a:t>i.e.,</a:t>
            </a:r>
            <a:r>
              <a:rPr lang="en-US" sz="2000" dirty="0"/>
              <a:t> no more model parameter tuning).</a:t>
            </a:r>
          </a:p>
          <a:p>
            <a:r>
              <a:rPr lang="en-US" sz="2000" dirty="0"/>
              <a:t>Uncertainty in system parameters, source terms, systems conditions (initial/boundary).</a:t>
            </a:r>
          </a:p>
          <a:p>
            <a:r>
              <a:rPr lang="en-US" sz="2000" dirty="0"/>
              <a:t>Propagate uncertainty through model by performing simulations.</a:t>
            </a:r>
          </a:p>
          <a:p>
            <a:r>
              <a:rPr lang="en-US" sz="2000" dirty="0"/>
              <a:t>Necessary for predictive simulation, robust design, and failure analysis.</a:t>
            </a:r>
          </a:p>
          <a:p>
            <a:r>
              <a:rPr lang="en-US" sz="2000" dirty="0"/>
              <a:t>Characterize response as function of uncertain parameter(s).</a:t>
            </a:r>
          </a:p>
        </p:txBody>
      </p:sp>
      <p:pic>
        <p:nvPicPr>
          <p:cNvPr id="9" name="Picture 8" descr="Diagram&#10;&#10;Description automatically generated">
            <a:extLst>
              <a:ext uri="{FF2B5EF4-FFF2-40B4-BE49-F238E27FC236}">
                <a16:creationId xmlns:a16="http://schemas.microsoft.com/office/drawing/2014/main" id="{4E63C977-9A1C-245D-A74B-68C28A93AD12}"/>
              </a:ext>
            </a:extLst>
          </p:cNvPr>
          <p:cNvPicPr>
            <a:picLocks noChangeAspect="1"/>
          </p:cNvPicPr>
          <p:nvPr/>
        </p:nvPicPr>
        <p:blipFill rotWithShape="1">
          <a:blip r:embed="rId3">
            <a:extLst>
              <a:ext uri="{28A0092B-C50C-407E-A947-70E740481C1C}">
                <a14:useLocalDpi xmlns:a14="http://schemas.microsoft.com/office/drawing/2010/main" val="0"/>
              </a:ext>
            </a:extLst>
          </a:blip>
          <a:srcRect l="36767" t="33791" r="41178" b="33286"/>
          <a:stretch/>
        </p:blipFill>
        <p:spPr>
          <a:xfrm>
            <a:off x="1843089" y="3001375"/>
            <a:ext cx="1414462" cy="1036460"/>
          </a:xfrm>
          <a:prstGeom prst="rect">
            <a:avLst/>
          </a:prstGeom>
        </p:spPr>
      </p:pic>
    </p:spTree>
    <p:extLst>
      <p:ext uri="{BB962C8B-B14F-4D97-AF65-F5344CB8AC3E}">
        <p14:creationId xmlns:p14="http://schemas.microsoft.com/office/powerpoint/2010/main" val="1860104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F74A7-6F6E-7093-6761-CC89734A2533}"/>
              </a:ext>
            </a:extLst>
          </p:cNvPr>
          <p:cNvSpPr>
            <a:spLocks noGrp="1"/>
          </p:cNvSpPr>
          <p:nvPr>
            <p:ph type="title"/>
          </p:nvPr>
        </p:nvSpPr>
        <p:spPr/>
        <p:txBody>
          <a:bodyPr>
            <a:normAutofit fontScale="90000"/>
          </a:bodyPr>
          <a:lstStyle/>
          <a:p>
            <a:r>
              <a:rPr lang="en-US" dirty="0"/>
              <a:t>Implementation in MC/DC</a:t>
            </a:r>
          </a:p>
        </p:txBody>
      </p:sp>
      <p:sp>
        <p:nvSpPr>
          <p:cNvPr id="3" name="Content Placeholder 2">
            <a:extLst>
              <a:ext uri="{FF2B5EF4-FFF2-40B4-BE49-F238E27FC236}">
                <a16:creationId xmlns:a16="http://schemas.microsoft.com/office/drawing/2014/main" id="{5CD93BF4-1F68-71E0-4CF9-68E3A4E286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36136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45D2-23D3-10F3-07A1-DDE3E5BF42D4}"/>
              </a:ext>
            </a:extLst>
          </p:cNvPr>
          <p:cNvSpPr>
            <a:spLocks noGrp="1"/>
          </p:cNvSpPr>
          <p:nvPr>
            <p:ph type="title"/>
          </p:nvPr>
        </p:nvSpPr>
        <p:spPr/>
        <p:txBody>
          <a:bodyPr>
            <a:normAutofit fontScale="90000"/>
          </a:bodyPr>
          <a:lstStyle/>
          <a:p>
            <a:r>
              <a:rPr lang="en-US" dirty="0"/>
              <a:t>Additional estimators for SIs </a:t>
            </a:r>
          </a:p>
        </p:txBody>
      </p:sp>
      <p:sp>
        <p:nvSpPr>
          <p:cNvPr id="3" name="Content Placeholder 2">
            <a:extLst>
              <a:ext uri="{FF2B5EF4-FFF2-40B4-BE49-F238E27FC236}">
                <a16:creationId xmlns:a16="http://schemas.microsoft.com/office/drawing/2014/main" id="{DBA9BB4B-556F-98DA-EA24-A232984EC0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4837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6D4D-8964-A216-75D4-61545EB5216E}"/>
              </a:ext>
            </a:extLst>
          </p:cNvPr>
          <p:cNvSpPr>
            <a:spLocks noGrp="1"/>
          </p:cNvSpPr>
          <p:nvPr>
            <p:ph type="title"/>
          </p:nvPr>
        </p:nvSpPr>
        <p:spPr>
          <a:xfrm>
            <a:off x="0" y="0"/>
            <a:ext cx="12192000" cy="681036"/>
          </a:xfrm>
        </p:spPr>
        <p:txBody>
          <a:bodyPr>
            <a:normAutofit fontScale="90000"/>
          </a:bodyPr>
          <a:lstStyle/>
          <a:p>
            <a:r>
              <a:rPr lang="en-US" dirty="0"/>
              <a:t>Global Sensitivity Analysis (GSA)</a:t>
            </a:r>
          </a:p>
        </p:txBody>
      </p:sp>
      <p:pic>
        <p:nvPicPr>
          <p:cNvPr id="7" name="Picture 6">
            <a:extLst>
              <a:ext uri="{FF2B5EF4-FFF2-40B4-BE49-F238E27FC236}">
                <a16:creationId xmlns:a16="http://schemas.microsoft.com/office/drawing/2014/main" id="{2C90CBE3-026D-F846-F8B7-8F3169F1D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042"/>
            <a:ext cx="7272338" cy="4463915"/>
          </a:xfrm>
          <a:prstGeom prst="rect">
            <a:avLst/>
          </a:prstGeom>
          <a:ln>
            <a:noFill/>
          </a:ln>
        </p:spPr>
      </p:pic>
      <p:pic>
        <p:nvPicPr>
          <p:cNvPr id="8" name="Picture 7" descr="Diagram&#10;&#10;Description automatically generated">
            <a:extLst>
              <a:ext uri="{FF2B5EF4-FFF2-40B4-BE49-F238E27FC236}">
                <a16:creationId xmlns:a16="http://schemas.microsoft.com/office/drawing/2014/main" id="{2EFC7AE6-D59F-B9A9-76A2-E8195C047863}"/>
              </a:ext>
            </a:extLst>
          </p:cNvPr>
          <p:cNvPicPr>
            <a:picLocks noChangeAspect="1"/>
          </p:cNvPicPr>
          <p:nvPr/>
        </p:nvPicPr>
        <p:blipFill rotWithShape="1">
          <a:blip r:embed="rId3">
            <a:extLst>
              <a:ext uri="{28A0092B-C50C-407E-A947-70E740481C1C}">
                <a14:useLocalDpi xmlns:a14="http://schemas.microsoft.com/office/drawing/2010/main" val="0"/>
              </a:ext>
            </a:extLst>
          </a:blip>
          <a:srcRect l="36767" t="33791" r="41178" b="33286"/>
          <a:stretch/>
        </p:blipFill>
        <p:spPr>
          <a:xfrm>
            <a:off x="2313432" y="1867783"/>
            <a:ext cx="1607404" cy="1036460"/>
          </a:xfrm>
          <a:prstGeom prst="rect">
            <a:avLst/>
          </a:prstGeom>
        </p:spPr>
      </p:pic>
      <p:sp>
        <p:nvSpPr>
          <p:cNvPr id="11" name="Rectangle 10">
            <a:extLst>
              <a:ext uri="{FF2B5EF4-FFF2-40B4-BE49-F238E27FC236}">
                <a16:creationId xmlns:a16="http://schemas.microsoft.com/office/drawing/2014/main" id="{9608A622-F46B-E7A4-1FF1-790E07CD6BEE}"/>
              </a:ext>
            </a:extLst>
          </p:cNvPr>
          <p:cNvSpPr/>
          <p:nvPr/>
        </p:nvSpPr>
        <p:spPr>
          <a:xfrm>
            <a:off x="2771775" y="1219798"/>
            <a:ext cx="2486025"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1EBAC1-1DF4-9F62-E9DE-03C271FB4BE4}"/>
              </a:ext>
            </a:extLst>
          </p:cNvPr>
          <p:cNvSpPr/>
          <p:nvPr/>
        </p:nvSpPr>
        <p:spPr>
          <a:xfrm>
            <a:off x="4267199" y="4767173"/>
            <a:ext cx="2528889" cy="871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2FE9BD-28A8-391B-BB17-745533891654}"/>
              </a:ext>
            </a:extLst>
          </p:cNvPr>
          <p:cNvSpPr/>
          <p:nvPr/>
        </p:nvSpPr>
        <p:spPr>
          <a:xfrm>
            <a:off x="5508497" y="3232403"/>
            <a:ext cx="1763841" cy="127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4402FCC-1172-1C4D-104B-C5718DD33E21}"/>
              </a:ext>
            </a:extLst>
          </p:cNvPr>
          <p:cNvSpPr txBox="1"/>
          <p:nvPr/>
        </p:nvSpPr>
        <p:spPr>
          <a:xfrm>
            <a:off x="2164840" y="1562651"/>
            <a:ext cx="3388235" cy="369332"/>
          </a:xfrm>
          <a:prstGeom prst="rect">
            <a:avLst/>
          </a:prstGeom>
          <a:solidFill>
            <a:schemeClr val="bg1"/>
          </a:solidFill>
        </p:spPr>
        <p:txBody>
          <a:bodyPr wrap="square" rtlCol="0">
            <a:spAutoFit/>
          </a:bodyPr>
          <a:lstStyle/>
          <a:p>
            <a:r>
              <a:rPr lang="en-US" b="1" dirty="0"/>
              <a:t>Uncertainty propagation</a:t>
            </a:r>
            <a:endParaRPr lang="en-US" dirty="0"/>
          </a:p>
        </p:txBody>
      </p:sp>
      <p:sp>
        <p:nvSpPr>
          <p:cNvPr id="19" name="TextBox 18">
            <a:extLst>
              <a:ext uri="{FF2B5EF4-FFF2-40B4-BE49-F238E27FC236}">
                <a16:creationId xmlns:a16="http://schemas.microsoft.com/office/drawing/2014/main" id="{8426359A-17E3-870E-E85E-0EB8CB9E962B}"/>
              </a:ext>
            </a:extLst>
          </p:cNvPr>
          <p:cNvSpPr txBox="1"/>
          <p:nvPr/>
        </p:nvSpPr>
        <p:spPr>
          <a:xfrm>
            <a:off x="5124639" y="3296106"/>
            <a:ext cx="1419036" cy="646331"/>
          </a:xfrm>
          <a:prstGeom prst="rect">
            <a:avLst/>
          </a:prstGeom>
          <a:noFill/>
        </p:spPr>
        <p:txBody>
          <a:bodyPr wrap="square" rtlCol="0">
            <a:spAutoFit/>
          </a:bodyPr>
          <a:lstStyle/>
          <a:p>
            <a:r>
              <a:rPr lang="en-US" b="1" dirty="0"/>
              <a:t>Uncertainty analysis</a:t>
            </a:r>
            <a:endParaRPr lang="en-US" dirty="0"/>
          </a:p>
        </p:txBody>
      </p:sp>
      <p:sp>
        <p:nvSpPr>
          <p:cNvPr id="20" name="TextBox 19">
            <a:extLst>
              <a:ext uri="{FF2B5EF4-FFF2-40B4-BE49-F238E27FC236}">
                <a16:creationId xmlns:a16="http://schemas.microsoft.com/office/drawing/2014/main" id="{0A30ED88-4158-51CD-7B73-41EE26BCB83E}"/>
              </a:ext>
            </a:extLst>
          </p:cNvPr>
          <p:cNvSpPr txBox="1"/>
          <p:nvPr/>
        </p:nvSpPr>
        <p:spPr>
          <a:xfrm>
            <a:off x="2120262" y="5406137"/>
            <a:ext cx="3388235" cy="369332"/>
          </a:xfrm>
          <a:prstGeom prst="rect">
            <a:avLst/>
          </a:prstGeom>
          <a:noFill/>
        </p:spPr>
        <p:txBody>
          <a:bodyPr wrap="square" rtlCol="0">
            <a:spAutoFit/>
          </a:bodyPr>
          <a:lstStyle/>
          <a:p>
            <a:r>
              <a:rPr lang="en-US" b="1" dirty="0"/>
              <a:t>Global sensitivity analysis</a:t>
            </a:r>
            <a:endParaRPr lang="en-US" dirty="0"/>
          </a:p>
        </p:txBody>
      </p:sp>
      <p:sp>
        <p:nvSpPr>
          <p:cNvPr id="16" name="Content Placeholder 2">
            <a:extLst>
              <a:ext uri="{FF2B5EF4-FFF2-40B4-BE49-F238E27FC236}">
                <a16:creationId xmlns:a16="http://schemas.microsoft.com/office/drawing/2014/main" id="{7A8E6AEC-AB17-E3B6-D84A-27432D95A6C1}"/>
              </a:ext>
            </a:extLst>
          </p:cNvPr>
          <p:cNvSpPr txBox="1">
            <a:spLocks/>
          </p:cNvSpPr>
          <p:nvPr/>
        </p:nvSpPr>
        <p:spPr>
          <a:xfrm>
            <a:off x="6907318" y="1981457"/>
            <a:ext cx="5356904" cy="3782298"/>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u="sng" dirty="0">
                <a:latin typeface="Arial" panose="020B0604020202020204" pitchFamily="34" charset="0"/>
                <a:cs typeface="Arial" panose="020B0604020202020204" pitchFamily="34" charset="0"/>
              </a:rPr>
              <a:t>Multiple sources of uncertainty</a:t>
            </a:r>
            <a:endParaRPr lang="en-US" sz="2000" dirty="0"/>
          </a:p>
          <a:p>
            <a:r>
              <a:rPr lang="en-US" sz="2000" dirty="0"/>
              <a:t>Quantify uncertainty caused by each uncertain parameter.</a:t>
            </a:r>
          </a:p>
          <a:p>
            <a:r>
              <a:rPr lang="en-US" sz="2000" dirty="0"/>
              <a:t>Understand parameter interactions.</a:t>
            </a:r>
          </a:p>
          <a:p>
            <a:r>
              <a:rPr lang="en-US" sz="2000" dirty="0"/>
              <a:t>Improve model robustness and reliability.</a:t>
            </a:r>
          </a:p>
          <a:p>
            <a:r>
              <a:rPr lang="en-US" sz="2000" dirty="0"/>
              <a:t>Prioritize uncertainty reduction.</a:t>
            </a:r>
          </a:p>
          <a:p>
            <a:r>
              <a:rPr lang="en-US" sz="2000" dirty="0"/>
              <a:t>Rank parameters in order of importance using sensitivity indices.</a:t>
            </a:r>
          </a:p>
          <a:p>
            <a:endParaRPr lang="en-US" sz="2000" dirty="0"/>
          </a:p>
        </p:txBody>
      </p:sp>
      <p:pic>
        <p:nvPicPr>
          <p:cNvPr id="6" name="Picture 5" descr="A diagram of a model&#10;&#10;Description automatically generated">
            <a:extLst>
              <a:ext uri="{FF2B5EF4-FFF2-40B4-BE49-F238E27FC236}">
                <a16:creationId xmlns:a16="http://schemas.microsoft.com/office/drawing/2014/main" id="{0CD22C42-A0C6-D5E3-8A7F-238C71D16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6" y="1322596"/>
            <a:ext cx="7772400" cy="4593350"/>
          </a:xfrm>
          <a:prstGeom prst="rect">
            <a:avLst/>
          </a:prstGeom>
        </p:spPr>
      </p:pic>
    </p:spTree>
    <p:extLst>
      <p:ext uri="{BB962C8B-B14F-4D97-AF65-F5344CB8AC3E}">
        <p14:creationId xmlns:p14="http://schemas.microsoft.com/office/powerpoint/2010/main" val="1502166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57F1-FAC9-D043-B5AA-FE77179AD3F1}"/>
              </a:ext>
            </a:extLst>
          </p:cNvPr>
          <p:cNvSpPr>
            <a:spLocks noGrp="1"/>
          </p:cNvSpPr>
          <p:nvPr>
            <p:ph type="title"/>
          </p:nvPr>
        </p:nvSpPr>
        <p:spPr/>
        <p:txBody>
          <a:bodyPr>
            <a:normAutofit fontScale="90000"/>
          </a:bodyPr>
          <a:lstStyle/>
          <a:p>
            <a:r>
              <a:rPr lang="en-US" dirty="0"/>
              <a:t>Sampling-based methods</a:t>
            </a:r>
          </a:p>
        </p:txBody>
      </p:sp>
      <p:sp>
        <p:nvSpPr>
          <p:cNvPr id="3" name="Content Placeholder 2">
            <a:extLst>
              <a:ext uri="{FF2B5EF4-FFF2-40B4-BE49-F238E27FC236}">
                <a16:creationId xmlns:a16="http://schemas.microsoft.com/office/drawing/2014/main" id="{246D0681-0499-348B-2725-5D89255B8F36}"/>
              </a:ext>
            </a:extLst>
          </p:cNvPr>
          <p:cNvSpPr>
            <a:spLocks noGrp="1"/>
          </p:cNvSpPr>
          <p:nvPr>
            <p:ph idx="1"/>
          </p:nvPr>
        </p:nvSpPr>
        <p:spPr>
          <a:xfrm>
            <a:off x="6670399" y="1567542"/>
            <a:ext cx="5158743" cy="4408261"/>
          </a:xfrm>
        </p:spPr>
        <p:txBody>
          <a:bodyPr>
            <a:normAutofit/>
          </a:bodyPr>
          <a:lstStyle/>
          <a:p>
            <a:r>
              <a:rPr lang="en-US" dirty="0"/>
              <a:t>Uncertain parameters repeatedly sampled and used as model input</a:t>
            </a:r>
          </a:p>
          <a:p>
            <a:r>
              <a:rPr lang="en-US" dirty="0"/>
              <a:t>UQ and GSA statistics directly computed from model outputs</a:t>
            </a:r>
          </a:p>
          <a:p>
            <a:r>
              <a:rPr lang="en-US" dirty="0"/>
              <a:t>Make no assumptions about linearity, smoothness, or regularity of underlying computational model</a:t>
            </a:r>
          </a:p>
          <a:p>
            <a:r>
              <a:rPr lang="en-US" dirty="0"/>
              <a:t>Can be used as coefficients for surrogates/expansions.</a:t>
            </a:r>
          </a:p>
          <a:p>
            <a:r>
              <a:rPr lang="en-US" dirty="0"/>
              <a:t>Primary drawback: evaluation cost of multiple code evaluations</a:t>
            </a:r>
          </a:p>
        </p:txBody>
      </p:sp>
      <p:pic>
        <p:nvPicPr>
          <p:cNvPr id="30" name="Picture 29" descr="A diagram of a model&#10;&#10;Description automatically generated">
            <a:extLst>
              <a:ext uri="{FF2B5EF4-FFF2-40B4-BE49-F238E27FC236}">
                <a16:creationId xmlns:a16="http://schemas.microsoft.com/office/drawing/2014/main" id="{B6030BEA-912C-3DC2-EEBA-4A86229B6E38}"/>
              </a:ext>
            </a:extLst>
          </p:cNvPr>
          <p:cNvPicPr>
            <a:picLocks noChangeAspect="1"/>
          </p:cNvPicPr>
          <p:nvPr/>
        </p:nvPicPr>
        <p:blipFill>
          <a:blip r:embed="rId2">
            <a:extLst>
              <a:ext uri="{28A0092B-C50C-407E-A947-70E740481C1C}">
                <a14:useLocalDpi xmlns:a14="http://schemas.microsoft.com/office/drawing/2010/main" val="0"/>
              </a:ext>
            </a:extLst>
          </a:blip>
          <a:srcRect l="25579" t="22180"/>
          <a:stretch>
            <a:fillRect/>
          </a:stretch>
        </p:blipFill>
        <p:spPr>
          <a:xfrm>
            <a:off x="362858" y="2341418"/>
            <a:ext cx="5784272" cy="3574528"/>
          </a:xfrm>
          <a:custGeom>
            <a:avLst/>
            <a:gdLst>
              <a:gd name="connsiteX0" fmla="*/ 2473200 w 5784272"/>
              <a:gd name="connsiteY0" fmla="*/ 0 h 3574528"/>
              <a:gd name="connsiteX1" fmla="*/ 5784272 w 5784272"/>
              <a:gd name="connsiteY1" fmla="*/ 0 h 3574528"/>
              <a:gd name="connsiteX2" fmla="*/ 5784272 w 5784272"/>
              <a:gd name="connsiteY2" fmla="*/ 3574528 h 3574528"/>
              <a:gd name="connsiteX3" fmla="*/ 0 w 5784272"/>
              <a:gd name="connsiteY3" fmla="*/ 3574528 h 3574528"/>
              <a:gd name="connsiteX4" fmla="*/ 0 w 5784272"/>
              <a:gd name="connsiteY4" fmla="*/ 1634814 h 3574528"/>
              <a:gd name="connsiteX5" fmla="*/ 2473200 w 5784272"/>
              <a:gd name="connsiteY5" fmla="*/ 1634814 h 357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84272" h="3574528">
                <a:moveTo>
                  <a:pt x="2473200" y="0"/>
                </a:moveTo>
                <a:lnTo>
                  <a:pt x="5784272" y="0"/>
                </a:lnTo>
                <a:lnTo>
                  <a:pt x="5784272" y="3574528"/>
                </a:lnTo>
                <a:lnTo>
                  <a:pt x="0" y="3574528"/>
                </a:lnTo>
                <a:lnTo>
                  <a:pt x="0" y="1634814"/>
                </a:lnTo>
                <a:lnTo>
                  <a:pt x="2473200" y="1634814"/>
                </a:lnTo>
                <a:close/>
              </a:path>
            </a:pathLst>
          </a:custGeom>
        </p:spPr>
      </p:pic>
      <p:pic>
        <p:nvPicPr>
          <p:cNvPr id="29" name="Picture 28" descr="A diagram of a model&#10;&#10;Description automatically generated">
            <a:extLst>
              <a:ext uri="{FF2B5EF4-FFF2-40B4-BE49-F238E27FC236}">
                <a16:creationId xmlns:a16="http://schemas.microsoft.com/office/drawing/2014/main" id="{C8655506-D04F-1DBE-304A-92B1FF12EDE6}"/>
              </a:ext>
            </a:extLst>
          </p:cNvPr>
          <p:cNvPicPr>
            <a:picLocks noChangeAspect="1"/>
          </p:cNvPicPr>
          <p:nvPr/>
        </p:nvPicPr>
        <p:blipFill>
          <a:blip r:embed="rId2">
            <a:extLst>
              <a:ext uri="{28A0092B-C50C-407E-A947-70E740481C1C}">
                <a14:useLocalDpi xmlns:a14="http://schemas.microsoft.com/office/drawing/2010/main" val="0"/>
              </a:ext>
            </a:extLst>
          </a:blip>
          <a:srcRect r="24922" b="27352"/>
          <a:stretch>
            <a:fillRect/>
          </a:stretch>
        </p:blipFill>
        <p:spPr>
          <a:xfrm>
            <a:off x="34636" y="1322596"/>
            <a:ext cx="5835401" cy="3336967"/>
          </a:xfrm>
          <a:custGeom>
            <a:avLst/>
            <a:gdLst>
              <a:gd name="connsiteX0" fmla="*/ 4172856 w 5835401"/>
              <a:gd name="connsiteY0" fmla="*/ 0 h 3336967"/>
              <a:gd name="connsiteX1" fmla="*/ 5835401 w 5835401"/>
              <a:gd name="connsiteY1" fmla="*/ 0 h 3336967"/>
              <a:gd name="connsiteX2" fmla="*/ 5835401 w 5835401"/>
              <a:gd name="connsiteY2" fmla="*/ 1037112 h 3336967"/>
              <a:gd name="connsiteX3" fmla="*/ 4519218 w 5835401"/>
              <a:gd name="connsiteY3" fmla="*/ 1037112 h 3336967"/>
              <a:gd name="connsiteX4" fmla="*/ 4519218 w 5835401"/>
              <a:gd name="connsiteY4" fmla="*/ 1732988 h 3336967"/>
              <a:gd name="connsiteX5" fmla="*/ 2056402 w 5835401"/>
              <a:gd name="connsiteY5" fmla="*/ 1732988 h 3336967"/>
              <a:gd name="connsiteX6" fmla="*/ 2056402 w 5835401"/>
              <a:gd name="connsiteY6" fmla="*/ 3336967 h 3336967"/>
              <a:gd name="connsiteX7" fmla="*/ 0 w 5835401"/>
              <a:gd name="connsiteY7" fmla="*/ 3336967 h 3336967"/>
              <a:gd name="connsiteX8" fmla="*/ 0 w 5835401"/>
              <a:gd name="connsiteY8" fmla="*/ 1 h 3336967"/>
              <a:gd name="connsiteX9" fmla="*/ 4172856 w 5835401"/>
              <a:gd name="connsiteY9" fmla="*/ 1 h 333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5401" h="3336967">
                <a:moveTo>
                  <a:pt x="4172856" y="0"/>
                </a:moveTo>
                <a:lnTo>
                  <a:pt x="5835401" y="0"/>
                </a:lnTo>
                <a:lnTo>
                  <a:pt x="5835401" y="1037112"/>
                </a:lnTo>
                <a:lnTo>
                  <a:pt x="4519218" y="1037112"/>
                </a:lnTo>
                <a:lnTo>
                  <a:pt x="4519218" y="1732988"/>
                </a:lnTo>
                <a:lnTo>
                  <a:pt x="2056402" y="1732988"/>
                </a:lnTo>
                <a:lnTo>
                  <a:pt x="2056402" y="3336967"/>
                </a:lnTo>
                <a:lnTo>
                  <a:pt x="0" y="3336967"/>
                </a:lnTo>
                <a:lnTo>
                  <a:pt x="0" y="1"/>
                </a:lnTo>
                <a:lnTo>
                  <a:pt x="4172856" y="1"/>
                </a:lnTo>
                <a:close/>
              </a:path>
            </a:pathLst>
          </a:custGeom>
        </p:spPr>
      </p:pic>
      <p:pic>
        <p:nvPicPr>
          <p:cNvPr id="32" name="Picture 31" descr="A diagram of a model&#10;&#10;Description automatically generated">
            <a:extLst>
              <a:ext uri="{FF2B5EF4-FFF2-40B4-BE49-F238E27FC236}">
                <a16:creationId xmlns:a16="http://schemas.microsoft.com/office/drawing/2014/main" id="{3B60177F-8626-8DEB-7CAB-2CD1507F73AB}"/>
              </a:ext>
            </a:extLst>
          </p:cNvPr>
          <p:cNvPicPr>
            <a:picLocks noChangeAspect="1"/>
          </p:cNvPicPr>
          <p:nvPr/>
        </p:nvPicPr>
        <p:blipFill>
          <a:blip r:embed="rId2">
            <a:extLst>
              <a:ext uri="{28A0092B-C50C-407E-A947-70E740481C1C}">
                <a14:useLocalDpi xmlns:a14="http://schemas.microsoft.com/office/drawing/2010/main" val="0"/>
              </a:ext>
            </a:extLst>
          </a:blip>
          <a:srcRect r="24922" b="27352"/>
          <a:stretch>
            <a:fillRect/>
          </a:stretch>
        </p:blipFill>
        <p:spPr>
          <a:xfrm>
            <a:off x="557905" y="1914701"/>
            <a:ext cx="3871620" cy="2213981"/>
          </a:xfrm>
          <a:custGeom>
            <a:avLst/>
            <a:gdLst>
              <a:gd name="connsiteX0" fmla="*/ 4172856 w 5835401"/>
              <a:gd name="connsiteY0" fmla="*/ 0 h 3336967"/>
              <a:gd name="connsiteX1" fmla="*/ 5835401 w 5835401"/>
              <a:gd name="connsiteY1" fmla="*/ 0 h 3336967"/>
              <a:gd name="connsiteX2" fmla="*/ 5835401 w 5835401"/>
              <a:gd name="connsiteY2" fmla="*/ 1037112 h 3336967"/>
              <a:gd name="connsiteX3" fmla="*/ 4519218 w 5835401"/>
              <a:gd name="connsiteY3" fmla="*/ 1037112 h 3336967"/>
              <a:gd name="connsiteX4" fmla="*/ 4519218 w 5835401"/>
              <a:gd name="connsiteY4" fmla="*/ 1732988 h 3336967"/>
              <a:gd name="connsiteX5" fmla="*/ 2056402 w 5835401"/>
              <a:gd name="connsiteY5" fmla="*/ 1732988 h 3336967"/>
              <a:gd name="connsiteX6" fmla="*/ 2056402 w 5835401"/>
              <a:gd name="connsiteY6" fmla="*/ 3336967 h 3336967"/>
              <a:gd name="connsiteX7" fmla="*/ 0 w 5835401"/>
              <a:gd name="connsiteY7" fmla="*/ 3336967 h 3336967"/>
              <a:gd name="connsiteX8" fmla="*/ 0 w 5835401"/>
              <a:gd name="connsiteY8" fmla="*/ 1 h 3336967"/>
              <a:gd name="connsiteX9" fmla="*/ 4172856 w 5835401"/>
              <a:gd name="connsiteY9" fmla="*/ 1 h 333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35401" h="3336967">
                <a:moveTo>
                  <a:pt x="4172856" y="0"/>
                </a:moveTo>
                <a:lnTo>
                  <a:pt x="5835401" y="0"/>
                </a:lnTo>
                <a:lnTo>
                  <a:pt x="5835401" y="1037112"/>
                </a:lnTo>
                <a:lnTo>
                  <a:pt x="4519218" y="1037112"/>
                </a:lnTo>
                <a:lnTo>
                  <a:pt x="4519218" y="1732988"/>
                </a:lnTo>
                <a:lnTo>
                  <a:pt x="2056402" y="1732988"/>
                </a:lnTo>
                <a:lnTo>
                  <a:pt x="2056402" y="3336967"/>
                </a:lnTo>
                <a:lnTo>
                  <a:pt x="0" y="3336967"/>
                </a:lnTo>
                <a:lnTo>
                  <a:pt x="0" y="1"/>
                </a:lnTo>
                <a:lnTo>
                  <a:pt x="4172856" y="1"/>
                </a:lnTo>
                <a:close/>
              </a:path>
            </a:pathLst>
          </a:custGeom>
        </p:spPr>
      </p:pic>
    </p:spTree>
    <p:extLst>
      <p:ext uri="{BB962C8B-B14F-4D97-AF65-F5344CB8AC3E}">
        <p14:creationId xmlns:p14="http://schemas.microsoft.com/office/powerpoint/2010/main" val="1021507705"/>
      </p:ext>
    </p:extLst>
  </p:cSld>
  <p:clrMapOvr>
    <a:masterClrMapping/>
  </p:clrMapOvr>
</p:sld>
</file>

<file path=ppt/theme/theme1.xml><?xml version="1.0" encoding="utf-8"?>
<a:theme xmlns:a="http://schemas.openxmlformats.org/drawingml/2006/main" name="cement_orange_theme">
  <a:themeElements>
    <a:clrScheme name="Custom 1">
      <a:dk1>
        <a:sysClr val="windowText" lastClr="000000"/>
      </a:dk1>
      <a:lt1>
        <a:sysClr val="window" lastClr="FFFFFF"/>
      </a:lt1>
      <a:dk2>
        <a:srgbClr val="44546A"/>
      </a:dk2>
      <a:lt2>
        <a:srgbClr val="E7E6E6"/>
      </a:lt2>
      <a:accent1>
        <a:srgbClr val="C55A11"/>
      </a:accent1>
      <a:accent2>
        <a:srgbClr val="FAEFEA"/>
      </a:accent2>
      <a:accent3>
        <a:srgbClr val="757070"/>
      </a:accent3>
      <a:accent4>
        <a:srgbClr val="C55A11"/>
      </a:accent4>
      <a:accent5>
        <a:srgbClr val="C55A11"/>
      </a:accent5>
      <a:accent6>
        <a:srgbClr val="C55A1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ment_presentation_template_orange" id="{C1F4ED65-4AAC-374E-A6C4-E407FE769211}" vid="{A0109884-C236-FA4B-BF02-AA9378178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cement_orange_theme</Template>
  <TotalTime>6823</TotalTime>
  <Words>7630</Words>
  <Application>Microsoft Macintosh PowerPoint</Application>
  <PresentationFormat>Widescreen</PresentationFormat>
  <Paragraphs>834</Paragraphs>
  <Slides>71</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Arial Unicode MS</vt:lpstr>
      <vt:lpstr>Arial</vt:lpstr>
      <vt:lpstr>Calibri</vt:lpstr>
      <vt:lpstr>Cambria Math</vt:lpstr>
      <vt:lpstr>Courier New</vt:lpstr>
      <vt:lpstr>Open Sans</vt:lpstr>
      <vt:lpstr>Open Sans SemiBold</vt:lpstr>
      <vt:lpstr>Slack-Lato</vt:lpstr>
      <vt:lpstr>Times New Roman</vt:lpstr>
      <vt:lpstr>cement_orange_theme</vt:lpstr>
      <vt:lpstr>Uncertainty Quantification and Global Sensitivity Analysis Methods for Monte Carlo Radiation Transport Solvers</vt:lpstr>
      <vt:lpstr>Bottom Line Up Front</vt:lpstr>
      <vt:lpstr>Context</vt:lpstr>
      <vt:lpstr>What is a computational model?</vt:lpstr>
      <vt:lpstr>Deterministic vs Stochastic Methods</vt:lpstr>
      <vt:lpstr>Stochastic Method: Monte Carlo Radiation Transport</vt:lpstr>
      <vt:lpstr>Uncertainty Quantification (UQ)</vt:lpstr>
      <vt:lpstr>Global Sensitivity Analysis (GSA)</vt:lpstr>
      <vt:lpstr>Sampling-based methods</vt:lpstr>
      <vt:lpstr>Sampling-based methods</vt:lpstr>
      <vt:lpstr>Background – Sampling uncertainty quantification</vt:lpstr>
      <vt:lpstr>Problem Statement</vt:lpstr>
      <vt:lpstr>Existing approaches</vt:lpstr>
      <vt:lpstr>Variance deconvolution</vt:lpstr>
      <vt:lpstr>Research objectives</vt:lpstr>
      <vt:lpstr>Okay gang, it’s math time</vt:lpstr>
      <vt:lpstr>Background – Sampling uncertainty quantification</vt:lpstr>
      <vt:lpstr>Background – Stochastic solvers</vt:lpstr>
      <vt:lpstr>Approach – Standard </vt:lpstr>
      <vt:lpstr>Formulation – Variance deconvolution</vt:lpstr>
      <vt:lpstr>Formulation – Variance Deconvolution</vt:lpstr>
      <vt:lpstr>Approach – Variance Deconvolution Approach</vt:lpstr>
      <vt:lpstr>Formulation – Estimator evaluation</vt:lpstr>
      <vt:lpstr>Results – Analytic problem</vt:lpstr>
      <vt:lpstr>Results – Analytic problem</vt:lpstr>
      <vt:lpstr>Example Problem – Visualize Motivations</vt:lpstr>
      <vt:lpstr>Infinite Slab Lattice Problem</vt:lpstr>
      <vt:lpstr>What is σ_η^2 without UQ?</vt:lpstr>
      <vt:lpstr>Infinite Slab Lattice Problem</vt:lpstr>
      <vt:lpstr>Error and Figure of Merit</vt:lpstr>
      <vt:lpstr>Formulation – Cost analysis</vt:lpstr>
      <vt:lpstr>Results – Cost analysis</vt:lpstr>
      <vt:lpstr>Results – UQ cost analysis</vt:lpstr>
      <vt:lpstr>Results – UQ cost analysis</vt:lpstr>
      <vt:lpstr>Discussion</vt:lpstr>
      <vt:lpstr>Background – sensitivity indices (SI)</vt:lpstr>
      <vt:lpstr>Formulation – Sensitivity indices</vt:lpstr>
      <vt:lpstr>Standard Approach – Sampling-based Saltelli method</vt:lpstr>
      <vt:lpstr>Standard Approach – Sampling-based Saltelli method</vt:lpstr>
      <vt:lpstr>Standard Approach – Sampling-based Saltelli method</vt:lpstr>
      <vt:lpstr>Standard Approach – With stochastic solvers</vt:lpstr>
      <vt:lpstr>Formulation – Sensitivity indices with variance deconvolution</vt:lpstr>
      <vt:lpstr>Formulation – Sensitivity indices with variance deconvolution</vt:lpstr>
      <vt:lpstr>Saltelli Approach – With variance deconvolution</vt:lpstr>
      <vt:lpstr>Results – Ishigami function</vt:lpstr>
      <vt:lpstr>Results – Ishigami function</vt:lpstr>
      <vt:lpstr>Results – Ishigami function</vt:lpstr>
      <vt:lpstr>Results – Ishigami function</vt:lpstr>
      <vt:lpstr>Results – Ishigami function</vt:lpstr>
      <vt:lpstr>Results – Ishigami function</vt:lpstr>
      <vt:lpstr>Results – Ishigami function</vt:lpstr>
      <vt:lpstr>Results – Slab </vt:lpstr>
      <vt:lpstr>Distributions over 25000 repetitions</vt:lpstr>
      <vt:lpstr>Distributions over 25000 repetitions</vt:lpstr>
      <vt:lpstr>Distributions over 25000 repetitions</vt:lpstr>
      <vt:lpstr>Distributions over 25000 repetitions</vt:lpstr>
      <vt:lpstr>Results over 25000 repetitions</vt:lpstr>
      <vt:lpstr>Discussion</vt:lpstr>
      <vt:lpstr>The C5G7-3D Benchmark</vt:lpstr>
      <vt:lpstr>C5G7 Results I – Uncertainty of keff</vt:lpstr>
      <vt:lpstr>C5G7 Results I – Sensitivity indices of keff</vt:lpstr>
      <vt:lpstr>C5G7 Results I – Sensitivity indices of keff</vt:lpstr>
      <vt:lpstr>C5G7 Results III – Uncertainty of fission rate distribution</vt:lpstr>
      <vt:lpstr>Discussion</vt:lpstr>
      <vt:lpstr>In Conclusion… </vt:lpstr>
      <vt:lpstr>Full list of publications related to this work</vt:lpstr>
      <vt:lpstr>Opportunities for future work</vt:lpstr>
      <vt:lpstr>Acknowledgements and Logos</vt:lpstr>
      <vt:lpstr>More acknowledgements</vt:lpstr>
      <vt:lpstr>Implementation in MC/DC</vt:lpstr>
      <vt:lpstr>Additional estimators for 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Research Proposal</dc:title>
  <dc:creator>Clements, Kayla</dc:creator>
  <cp:lastModifiedBy>Clements, Kayla</cp:lastModifiedBy>
  <cp:revision>64</cp:revision>
  <dcterms:created xsi:type="dcterms:W3CDTF">2023-02-01T22:51:09Z</dcterms:created>
  <dcterms:modified xsi:type="dcterms:W3CDTF">2024-12-10T06:54:49Z</dcterms:modified>
</cp:coreProperties>
</file>